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22"/>
  </p:notesMasterIdLst>
  <p:handoutMasterIdLst>
    <p:handoutMasterId r:id="rId23"/>
  </p:handoutMasterIdLst>
  <p:sldIdLst>
    <p:sldId id="2147481194" r:id="rId2"/>
    <p:sldId id="2147481195" r:id="rId3"/>
    <p:sldId id="2142534030" r:id="rId4"/>
    <p:sldId id="2147481196" r:id="rId5"/>
    <p:sldId id="2147481204" r:id="rId6"/>
    <p:sldId id="2147481197" r:id="rId7"/>
    <p:sldId id="2147481198" r:id="rId8"/>
    <p:sldId id="2147481199" r:id="rId9"/>
    <p:sldId id="2147481200" r:id="rId10"/>
    <p:sldId id="2147481201" r:id="rId11"/>
    <p:sldId id="2147482348" r:id="rId12"/>
    <p:sldId id="2147481202" r:id="rId13"/>
    <p:sldId id="2147481203" r:id="rId14"/>
    <p:sldId id="2147482345" r:id="rId15"/>
    <p:sldId id="2147482346" r:id="rId16"/>
    <p:sldId id="2147481205" r:id="rId17"/>
    <p:sldId id="2147482347" r:id="rId18"/>
    <p:sldId id="2147482176" r:id="rId19"/>
    <p:sldId id="2147482344" r:id="rId20"/>
    <p:sldId id="2147374667" r:id="rId21"/>
  </p:sldIdLst>
  <p:sldSz cx="24387175" cy="13716000"/>
  <p:notesSz cx="6858000" cy="9144000"/>
  <p:embeddedFontLst>
    <p:embeddedFont>
      <p:font typeface="IBM Plex Sans" panose="020B0503050203000203" pitchFamily="34" charset="0"/>
      <p:regular r:id="rId24"/>
      <p:bold r:id="rId25"/>
      <p:italic r:id="rId26"/>
      <p:boldItalic r:id="rId27"/>
    </p:embeddedFont>
    <p:embeddedFont>
      <p:font typeface="IBM Plex Sans Light" panose="020B0403050203000203" pitchFamily="34" charset="0"/>
      <p:regular r:id="rId28"/>
      <p:italic r:id="rId29"/>
    </p:embeddedFont>
    <p:embeddedFont>
      <p:font typeface="IBM Plex Sans Medium" panose="020B0603050203000203" pitchFamily="34" charset="0"/>
      <p:regular r:id="rId30"/>
      <p:italic r:id="rId31"/>
    </p:embeddedFont>
    <p:embeddedFont>
      <p:font typeface="IBM Plex Sans SemiBold" panose="020B0703050203000203" pitchFamily="34" charset="0"/>
      <p:regular r:id="rId32"/>
      <p:bold r:id="rId33"/>
      <p:italic r:id="rId34"/>
      <p:boldItalic r:id="rId35"/>
    </p:embeddedFont>
    <p:embeddedFont>
      <p:font typeface="IBM Plex Sans SmBld" panose="020B0604020202020204" charset="0"/>
      <p:regular r:id="rId36"/>
      <p:bold r:id="rId37"/>
      <p:italic r:id="rId38"/>
      <p:boldItalic r:id="rId39"/>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4987C1E-7396-854E-9248-ED0565C18A65}">
          <p14:sldIdLst>
            <p14:sldId id="2147481194"/>
            <p14:sldId id="2147481195"/>
            <p14:sldId id="2142534030"/>
          </p14:sldIdLst>
        </p14:section>
        <p14:section name="Cloud Pak for Data Recao" id="{FF6A7360-B5F3-C049-9208-67B42DD0B1DD}">
          <p14:sldIdLst>
            <p14:sldId id="2147481196"/>
          </p14:sldIdLst>
        </p14:section>
        <p14:section name="Cloud Pak for Data Packaging" id="{77CF7709-1C78-CC4B-80CC-80B0FDBFE468}">
          <p14:sldIdLst>
            <p14:sldId id="2147481204"/>
            <p14:sldId id="2147481197"/>
            <p14:sldId id="2147481198"/>
            <p14:sldId id="2147481199"/>
            <p14:sldId id="2147481200"/>
            <p14:sldId id="2147481201"/>
            <p14:sldId id="2147482348"/>
          </p14:sldIdLst>
        </p14:section>
        <p14:section name="Cloud Pak for Data as a Service" id="{E4BFFF72-EA90-364D-BFB3-FEC3447E36FF}">
          <p14:sldIdLst>
            <p14:sldId id="2147481202"/>
            <p14:sldId id="2147481203"/>
            <p14:sldId id="2147482345"/>
            <p14:sldId id="2147482346"/>
            <p14:sldId id="2147481205"/>
            <p14:sldId id="2147482347"/>
          </p14:sldIdLst>
        </p14:section>
        <p14:section name="Go-to market themes" id="{66C3C37D-66C6-AF4F-9D5B-A47D5BE0BE21}">
          <p14:sldIdLst>
            <p14:sldId id="2147482176"/>
          </p14:sldIdLst>
        </p14:section>
        <p14:section name="Key contacts and resources" id="{EEB52ED4-95D5-7547-B485-C16FF6DDBE59}">
          <p14:sldIdLst>
            <p14:sldId id="2147482344"/>
            <p14:sldId id="21473746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353E0B-5F94-7504-12EF-AD1DCFBDC8CE}" name="Sally Cripe" initials="SC" userId="S::sally_cripe@us.ibm.com::1108cafd-10e4-41df-abb7-b5ba859e0c04" providerId="AD"/>
  <p188:author id="{7A7F069D-0020-9ECE-3CB3-B57232EB56AC}" name="Beth McCawley" initials="EC" userId="S::emcarrol@us.ibm.com::69ce052f-2df1-49d9-bd59-186c223c674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1D8B"/>
    <a:srgbClr val="E5F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F4CF55-C88C-4DF6-ADD0-5568E16EB38E}" v="28" dt="2024-08-09T17:00:02.5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0769"/>
  </p:normalViewPr>
  <p:slideViewPr>
    <p:cSldViewPr snapToGrid="0" snapToObjects="1">
      <p:cViewPr>
        <p:scale>
          <a:sx n="20" d="100"/>
          <a:sy n="20" d="100"/>
        </p:scale>
        <p:origin x="364" y="296"/>
      </p:cViewPr>
      <p:guideLst/>
    </p:cSldViewPr>
  </p:slideViewPr>
  <p:outlineViewPr>
    <p:cViewPr>
      <p:scale>
        <a:sx n="33" d="100"/>
        <a:sy n="33" d="100"/>
      </p:scale>
      <p:origin x="0" y="0"/>
    </p:cViewPr>
  </p:outlineViewPr>
  <p:notesTextViewPr>
    <p:cViewPr>
      <p:scale>
        <a:sx n="1" d="1"/>
        <a:sy n="1" d="1"/>
      </p:scale>
      <p:origin x="0" y="-128"/>
    </p:cViewPr>
  </p:notesTextViewPr>
  <p:sorterViewPr>
    <p:cViewPr>
      <p:scale>
        <a:sx n="66" d="100"/>
        <a:sy n="66" d="100"/>
      </p:scale>
      <p:origin x="0" y="0"/>
    </p:cViewPr>
  </p:sorterViewPr>
  <p:notesViewPr>
    <p:cSldViewPr snapToGrid="0" snapToObjects="1">
      <p:cViewPr>
        <p:scale>
          <a:sx n="93" d="100"/>
          <a:sy n="93" d="100"/>
        </p:scale>
        <p:origin x="3216" y="3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rera, JoseErnestoDavid" userId="06cf3ffd-ff53-485e-ac12-c74bfbe4a1e9" providerId="ADAL" clId="{96F4CF55-C88C-4DF6-ADD0-5568E16EB38E}"/>
    <pc:docChg chg="undo custSel modSld">
      <pc:chgData name="Barrera, JoseErnestoDavid" userId="06cf3ffd-ff53-485e-ac12-c74bfbe4a1e9" providerId="ADAL" clId="{96F4CF55-C88C-4DF6-ADD0-5568E16EB38E}" dt="2024-08-09T17:00:12.704" v="56" actId="113"/>
      <pc:docMkLst>
        <pc:docMk/>
      </pc:docMkLst>
      <pc:sldChg chg="modSp mod">
        <pc:chgData name="Barrera, JoseErnestoDavid" userId="06cf3ffd-ff53-485e-ac12-c74bfbe4a1e9" providerId="ADAL" clId="{96F4CF55-C88C-4DF6-ADD0-5568E16EB38E}" dt="2024-08-09T16:04:42.160" v="40" actId="1076"/>
        <pc:sldMkLst>
          <pc:docMk/>
          <pc:sldMk cId="2754676962" sldId="2147481196"/>
        </pc:sldMkLst>
        <pc:spChg chg="mod">
          <ac:chgData name="Barrera, JoseErnestoDavid" userId="06cf3ffd-ff53-485e-ac12-c74bfbe4a1e9" providerId="ADAL" clId="{96F4CF55-C88C-4DF6-ADD0-5568E16EB38E}" dt="2024-08-09T16:01:07.445" v="37" actId="20577"/>
          <ac:spMkLst>
            <pc:docMk/>
            <pc:sldMk cId="2754676962" sldId="2147481196"/>
            <ac:spMk id="2" creationId="{76ECF295-57FF-6FA5-99F6-2D9191EB5498}"/>
          </ac:spMkLst>
        </pc:spChg>
        <pc:spChg chg="mod">
          <ac:chgData name="Barrera, JoseErnestoDavid" userId="06cf3ffd-ff53-485e-ac12-c74bfbe4a1e9" providerId="ADAL" clId="{96F4CF55-C88C-4DF6-ADD0-5568E16EB38E}" dt="2024-08-09T15:59:27.433" v="17"/>
          <ac:spMkLst>
            <pc:docMk/>
            <pc:sldMk cId="2754676962" sldId="2147481196"/>
            <ac:spMk id="12" creationId="{06FB501B-C935-3979-1095-B9901AF49FFA}"/>
          </ac:spMkLst>
        </pc:spChg>
        <pc:spChg chg="mod">
          <ac:chgData name="Barrera, JoseErnestoDavid" userId="06cf3ffd-ff53-485e-ac12-c74bfbe4a1e9" providerId="ADAL" clId="{96F4CF55-C88C-4DF6-ADD0-5568E16EB38E}" dt="2024-08-09T15:59:12.513" v="15" actId="20577"/>
          <ac:spMkLst>
            <pc:docMk/>
            <pc:sldMk cId="2754676962" sldId="2147481196"/>
            <ac:spMk id="20" creationId="{EE9F4B59-561F-17E0-71E0-C7ADC328760F}"/>
          </ac:spMkLst>
        </pc:spChg>
        <pc:picChg chg="mod">
          <ac:chgData name="Barrera, JoseErnestoDavid" userId="06cf3ffd-ff53-485e-ac12-c74bfbe4a1e9" providerId="ADAL" clId="{96F4CF55-C88C-4DF6-ADD0-5568E16EB38E}" dt="2024-08-09T16:04:42.160" v="40" actId="1076"/>
          <ac:picMkLst>
            <pc:docMk/>
            <pc:sldMk cId="2754676962" sldId="2147481196"/>
            <ac:picMk id="6" creationId="{13E80DFF-86AA-8FEE-1E21-BEF582E635CB}"/>
          </ac:picMkLst>
        </pc:picChg>
      </pc:sldChg>
      <pc:sldChg chg="modSp mod modNotesTx">
        <pc:chgData name="Barrera, JoseErnestoDavid" userId="06cf3ffd-ff53-485e-ac12-c74bfbe4a1e9" providerId="ADAL" clId="{96F4CF55-C88C-4DF6-ADD0-5568E16EB38E}" dt="2024-08-09T16:45:52.305" v="53" actId="20577"/>
        <pc:sldMkLst>
          <pc:docMk/>
          <pc:sldMk cId="2148679654" sldId="2147481197"/>
        </pc:sldMkLst>
        <pc:spChg chg="mod">
          <ac:chgData name="Barrera, JoseErnestoDavid" userId="06cf3ffd-ff53-485e-ac12-c74bfbe4a1e9" providerId="ADAL" clId="{96F4CF55-C88C-4DF6-ADD0-5568E16EB38E}" dt="2024-08-09T16:45:52.305" v="53" actId="20577"/>
          <ac:spMkLst>
            <pc:docMk/>
            <pc:sldMk cId="2148679654" sldId="2147481197"/>
            <ac:spMk id="5" creationId="{24C81B1A-273D-73FF-CF74-1641636B3F68}"/>
          </ac:spMkLst>
        </pc:spChg>
        <pc:spChg chg="mod">
          <ac:chgData name="Barrera, JoseErnestoDavid" userId="06cf3ffd-ff53-485e-ac12-c74bfbe4a1e9" providerId="ADAL" clId="{96F4CF55-C88C-4DF6-ADD0-5568E16EB38E}" dt="2024-08-09T16:35:24.638" v="41"/>
          <ac:spMkLst>
            <pc:docMk/>
            <pc:sldMk cId="2148679654" sldId="2147481197"/>
            <ac:spMk id="19" creationId="{16F8B20C-1BE0-5A14-85F8-69E114FF597C}"/>
          </ac:spMkLst>
        </pc:spChg>
        <pc:spChg chg="mod">
          <ac:chgData name="Barrera, JoseErnestoDavid" userId="06cf3ffd-ff53-485e-ac12-c74bfbe4a1e9" providerId="ADAL" clId="{96F4CF55-C88C-4DF6-ADD0-5568E16EB38E}" dt="2024-08-09T16:35:24.638" v="41"/>
          <ac:spMkLst>
            <pc:docMk/>
            <pc:sldMk cId="2148679654" sldId="2147481197"/>
            <ac:spMk id="21" creationId="{7E1ED2DB-0442-7E73-9275-513D70B500CB}"/>
          </ac:spMkLst>
        </pc:spChg>
        <pc:spChg chg="mod">
          <ac:chgData name="Barrera, JoseErnestoDavid" userId="06cf3ffd-ff53-485e-ac12-c74bfbe4a1e9" providerId="ADAL" clId="{96F4CF55-C88C-4DF6-ADD0-5568E16EB38E}" dt="2024-08-09T16:35:36.565" v="43" actId="1076"/>
          <ac:spMkLst>
            <pc:docMk/>
            <pc:sldMk cId="2148679654" sldId="2147481197"/>
            <ac:spMk id="22" creationId="{5C5AED4F-4642-C212-29D5-62F0958E1897}"/>
          </ac:spMkLst>
        </pc:spChg>
        <pc:spChg chg="mod">
          <ac:chgData name="Barrera, JoseErnestoDavid" userId="06cf3ffd-ff53-485e-ac12-c74bfbe4a1e9" providerId="ADAL" clId="{96F4CF55-C88C-4DF6-ADD0-5568E16EB38E}" dt="2024-08-09T16:35:24.638" v="41"/>
          <ac:spMkLst>
            <pc:docMk/>
            <pc:sldMk cId="2148679654" sldId="2147481197"/>
            <ac:spMk id="26" creationId="{476A1E9C-39A3-06C6-7B76-8CB0171AE492}"/>
          </ac:spMkLst>
        </pc:spChg>
        <pc:spChg chg="mod">
          <ac:chgData name="Barrera, JoseErnestoDavid" userId="06cf3ffd-ff53-485e-ac12-c74bfbe4a1e9" providerId="ADAL" clId="{96F4CF55-C88C-4DF6-ADD0-5568E16EB38E}" dt="2024-08-09T16:35:24.638" v="41"/>
          <ac:spMkLst>
            <pc:docMk/>
            <pc:sldMk cId="2148679654" sldId="2147481197"/>
            <ac:spMk id="27" creationId="{86F15A1D-207B-A067-E3AF-4A1DEF8ED79E}"/>
          </ac:spMkLst>
        </pc:spChg>
        <pc:spChg chg="mod">
          <ac:chgData name="Barrera, JoseErnestoDavid" userId="06cf3ffd-ff53-485e-ac12-c74bfbe4a1e9" providerId="ADAL" clId="{96F4CF55-C88C-4DF6-ADD0-5568E16EB38E}" dt="2024-08-09T16:35:24.638" v="41"/>
          <ac:spMkLst>
            <pc:docMk/>
            <pc:sldMk cId="2148679654" sldId="2147481197"/>
            <ac:spMk id="28" creationId="{A6DA1C61-65A4-B4AF-7B49-D5C1DBF008BA}"/>
          </ac:spMkLst>
        </pc:spChg>
        <pc:spChg chg="mod">
          <ac:chgData name="Barrera, JoseErnestoDavid" userId="06cf3ffd-ff53-485e-ac12-c74bfbe4a1e9" providerId="ADAL" clId="{96F4CF55-C88C-4DF6-ADD0-5568E16EB38E}" dt="2024-08-09T16:35:24.638" v="41"/>
          <ac:spMkLst>
            <pc:docMk/>
            <pc:sldMk cId="2148679654" sldId="2147481197"/>
            <ac:spMk id="29" creationId="{9453172E-7F7A-1F8E-4692-E448F14C896B}"/>
          </ac:spMkLst>
        </pc:spChg>
        <pc:spChg chg="mod">
          <ac:chgData name="Barrera, JoseErnestoDavid" userId="06cf3ffd-ff53-485e-ac12-c74bfbe4a1e9" providerId="ADAL" clId="{96F4CF55-C88C-4DF6-ADD0-5568E16EB38E}" dt="2024-08-09T16:35:24.638" v="41"/>
          <ac:spMkLst>
            <pc:docMk/>
            <pc:sldMk cId="2148679654" sldId="2147481197"/>
            <ac:spMk id="30" creationId="{F95D7A17-3069-99DD-9F27-0FA9E91C2D7C}"/>
          </ac:spMkLst>
        </pc:spChg>
        <pc:spChg chg="mod">
          <ac:chgData name="Barrera, JoseErnestoDavid" userId="06cf3ffd-ff53-485e-ac12-c74bfbe4a1e9" providerId="ADAL" clId="{96F4CF55-C88C-4DF6-ADD0-5568E16EB38E}" dt="2024-08-09T16:35:24.638" v="41"/>
          <ac:spMkLst>
            <pc:docMk/>
            <pc:sldMk cId="2148679654" sldId="2147481197"/>
            <ac:spMk id="31" creationId="{4A9823B7-37C5-9B23-EA65-70B2B1189D5C}"/>
          </ac:spMkLst>
        </pc:spChg>
        <pc:spChg chg="mod">
          <ac:chgData name="Barrera, JoseErnestoDavid" userId="06cf3ffd-ff53-485e-ac12-c74bfbe4a1e9" providerId="ADAL" clId="{96F4CF55-C88C-4DF6-ADD0-5568E16EB38E}" dt="2024-08-09T16:35:24.638" v="41"/>
          <ac:spMkLst>
            <pc:docMk/>
            <pc:sldMk cId="2148679654" sldId="2147481197"/>
            <ac:spMk id="32" creationId="{8D083063-98E7-AAE1-5984-9B16B8DFCA0F}"/>
          </ac:spMkLst>
        </pc:spChg>
        <pc:spChg chg="mod">
          <ac:chgData name="Barrera, JoseErnestoDavid" userId="06cf3ffd-ff53-485e-ac12-c74bfbe4a1e9" providerId="ADAL" clId="{96F4CF55-C88C-4DF6-ADD0-5568E16EB38E}" dt="2024-08-09T16:35:24.638" v="41"/>
          <ac:spMkLst>
            <pc:docMk/>
            <pc:sldMk cId="2148679654" sldId="2147481197"/>
            <ac:spMk id="33" creationId="{C12A032A-BEDE-466E-A594-510533E5AA11}"/>
          </ac:spMkLst>
        </pc:spChg>
        <pc:spChg chg="mod">
          <ac:chgData name="Barrera, JoseErnestoDavid" userId="06cf3ffd-ff53-485e-ac12-c74bfbe4a1e9" providerId="ADAL" clId="{96F4CF55-C88C-4DF6-ADD0-5568E16EB38E}" dt="2024-08-09T16:35:24.638" v="41"/>
          <ac:spMkLst>
            <pc:docMk/>
            <pc:sldMk cId="2148679654" sldId="2147481197"/>
            <ac:spMk id="34" creationId="{FAD9BAEF-FBF3-33F7-A649-658D3EC90B7E}"/>
          </ac:spMkLst>
        </pc:spChg>
        <pc:spChg chg="mod">
          <ac:chgData name="Barrera, JoseErnestoDavid" userId="06cf3ffd-ff53-485e-ac12-c74bfbe4a1e9" providerId="ADAL" clId="{96F4CF55-C88C-4DF6-ADD0-5568E16EB38E}" dt="2024-08-09T16:35:24.638" v="41"/>
          <ac:spMkLst>
            <pc:docMk/>
            <pc:sldMk cId="2148679654" sldId="2147481197"/>
            <ac:spMk id="35" creationId="{69EC56BF-9659-5242-E632-ADA498BFBA5B}"/>
          </ac:spMkLst>
        </pc:spChg>
        <pc:spChg chg="mod">
          <ac:chgData name="Barrera, JoseErnestoDavid" userId="06cf3ffd-ff53-485e-ac12-c74bfbe4a1e9" providerId="ADAL" clId="{96F4CF55-C88C-4DF6-ADD0-5568E16EB38E}" dt="2024-08-09T16:35:24.638" v="41"/>
          <ac:spMkLst>
            <pc:docMk/>
            <pc:sldMk cId="2148679654" sldId="2147481197"/>
            <ac:spMk id="36" creationId="{1D9140BF-FDCC-A1F1-F511-85AD6E7F23AC}"/>
          </ac:spMkLst>
        </pc:spChg>
        <pc:spChg chg="mod">
          <ac:chgData name="Barrera, JoseErnestoDavid" userId="06cf3ffd-ff53-485e-ac12-c74bfbe4a1e9" providerId="ADAL" clId="{96F4CF55-C88C-4DF6-ADD0-5568E16EB38E}" dt="2024-08-09T16:35:24.638" v="41"/>
          <ac:spMkLst>
            <pc:docMk/>
            <pc:sldMk cId="2148679654" sldId="2147481197"/>
            <ac:spMk id="37" creationId="{741A8D5A-F014-9DE5-9E46-36AD9D98D32E}"/>
          </ac:spMkLst>
        </pc:spChg>
        <pc:grpChg chg="mod">
          <ac:chgData name="Barrera, JoseErnestoDavid" userId="06cf3ffd-ff53-485e-ac12-c74bfbe4a1e9" providerId="ADAL" clId="{96F4CF55-C88C-4DF6-ADD0-5568E16EB38E}" dt="2024-08-09T16:35:24.638" v="41"/>
          <ac:grpSpMkLst>
            <pc:docMk/>
            <pc:sldMk cId="2148679654" sldId="2147481197"/>
            <ac:grpSpMk id="18" creationId="{1AFD9DA0-B392-8A07-CDBB-8FE1162801E4}"/>
          </ac:grpSpMkLst>
        </pc:grpChg>
        <pc:grpChg chg="mod">
          <ac:chgData name="Barrera, JoseErnestoDavid" userId="06cf3ffd-ff53-485e-ac12-c74bfbe4a1e9" providerId="ADAL" clId="{96F4CF55-C88C-4DF6-ADD0-5568E16EB38E}" dt="2024-08-09T16:35:24.638" v="41"/>
          <ac:grpSpMkLst>
            <pc:docMk/>
            <pc:sldMk cId="2148679654" sldId="2147481197"/>
            <ac:grpSpMk id="20" creationId="{4A06A1C6-782A-BD85-AFCE-47362CDD65A1}"/>
          </ac:grpSpMkLst>
        </pc:grpChg>
        <pc:grpChg chg="mod">
          <ac:chgData name="Barrera, JoseErnestoDavid" userId="06cf3ffd-ff53-485e-ac12-c74bfbe4a1e9" providerId="ADAL" clId="{96F4CF55-C88C-4DF6-ADD0-5568E16EB38E}" dt="2024-08-09T16:35:24.638" v="41"/>
          <ac:grpSpMkLst>
            <pc:docMk/>
            <pc:sldMk cId="2148679654" sldId="2147481197"/>
            <ac:grpSpMk id="23" creationId="{87436640-5346-CD4F-39CC-A6C5B810EB8F}"/>
          </ac:grpSpMkLst>
        </pc:grpChg>
        <pc:grpChg chg="mod">
          <ac:chgData name="Barrera, JoseErnestoDavid" userId="06cf3ffd-ff53-485e-ac12-c74bfbe4a1e9" providerId="ADAL" clId="{96F4CF55-C88C-4DF6-ADD0-5568E16EB38E}" dt="2024-08-09T16:35:24.638" v="41"/>
          <ac:grpSpMkLst>
            <pc:docMk/>
            <pc:sldMk cId="2148679654" sldId="2147481197"/>
            <ac:grpSpMk id="24" creationId="{DC1FB3B5-CEEF-A8B3-8835-ED4BCFFECB9D}"/>
          </ac:grpSpMkLst>
        </pc:grpChg>
        <pc:grpChg chg="mod">
          <ac:chgData name="Barrera, JoseErnestoDavid" userId="06cf3ffd-ff53-485e-ac12-c74bfbe4a1e9" providerId="ADAL" clId="{96F4CF55-C88C-4DF6-ADD0-5568E16EB38E}" dt="2024-08-09T16:35:24.638" v="41"/>
          <ac:grpSpMkLst>
            <pc:docMk/>
            <pc:sldMk cId="2148679654" sldId="2147481197"/>
            <ac:grpSpMk id="25" creationId="{8D8AC54C-B725-ED9E-B373-2EAA7560242E}"/>
          </ac:grpSpMkLst>
        </pc:grpChg>
        <pc:grpChg chg="mod">
          <ac:chgData name="Barrera, JoseErnestoDavid" userId="06cf3ffd-ff53-485e-ac12-c74bfbe4a1e9" providerId="ADAL" clId="{96F4CF55-C88C-4DF6-ADD0-5568E16EB38E}" dt="2024-08-09T16:35:24.638" v="41"/>
          <ac:grpSpMkLst>
            <pc:docMk/>
            <pc:sldMk cId="2148679654" sldId="2147481197"/>
            <ac:grpSpMk id="38" creationId="{3B416688-ED7E-C746-CF0D-BD9BEE793ED4}"/>
          </ac:grpSpMkLst>
        </pc:grpChg>
      </pc:sldChg>
      <pc:sldChg chg="modSp mod modNotesTx">
        <pc:chgData name="Barrera, JoseErnestoDavid" userId="06cf3ffd-ff53-485e-ac12-c74bfbe4a1e9" providerId="ADAL" clId="{96F4CF55-C88C-4DF6-ADD0-5568E16EB38E}" dt="2024-08-09T17:00:12.704" v="56" actId="113"/>
        <pc:sldMkLst>
          <pc:docMk/>
          <pc:sldMk cId="65720005" sldId="2147481203"/>
        </pc:sldMkLst>
        <pc:spChg chg="mod">
          <ac:chgData name="Barrera, JoseErnestoDavid" userId="06cf3ffd-ff53-485e-ac12-c74bfbe4a1e9" providerId="ADAL" clId="{96F4CF55-C88C-4DF6-ADD0-5568E16EB38E}" dt="2024-08-09T16:57:04.889" v="54" actId="1076"/>
          <ac:spMkLst>
            <pc:docMk/>
            <pc:sldMk cId="65720005" sldId="2147481203"/>
            <ac:spMk id="18" creationId="{81324CAA-04B4-6C6D-3322-F53C15313086}"/>
          </ac:spMkLst>
        </pc:spChg>
        <pc:spChg chg="mod">
          <ac:chgData name="Barrera, JoseErnestoDavid" userId="06cf3ffd-ff53-485e-ac12-c74bfbe4a1e9" providerId="ADAL" clId="{96F4CF55-C88C-4DF6-ADD0-5568E16EB38E}" dt="2024-08-09T16:57:34.517" v="55" actId="14100"/>
          <ac:spMkLst>
            <pc:docMk/>
            <pc:sldMk cId="65720005" sldId="2147481203"/>
            <ac:spMk id="20" creationId="{9A175A9E-D1CF-F24C-4505-DB80BF150282}"/>
          </ac:spMkLst>
        </pc:spChg>
      </pc:sldChg>
    </pc:docChg>
  </pc:docChgLst>
  <pc:docChgLst>
    <pc:chgData name="Barrera, JoseDavid" userId="06cf3ffd-ff53-485e-ac12-c74bfbe4a1e9" providerId="ADAL" clId="{A33E87B8-444F-4070-9567-3FA876C900CF}"/>
    <pc:docChg chg="modSld">
      <pc:chgData name="Barrera, JoseDavid" userId="06cf3ffd-ff53-485e-ac12-c74bfbe4a1e9" providerId="ADAL" clId="{A33E87B8-444F-4070-9567-3FA876C900CF}" dt="2024-05-06T19:34:47.938" v="2" actId="1076"/>
      <pc:docMkLst>
        <pc:docMk/>
      </pc:docMkLst>
      <pc:sldChg chg="modSp">
        <pc:chgData name="Barrera, JoseDavid" userId="06cf3ffd-ff53-485e-ac12-c74bfbe4a1e9" providerId="ADAL" clId="{A33E87B8-444F-4070-9567-3FA876C900CF}" dt="2024-05-03T23:26:32.729" v="1"/>
        <pc:sldMkLst>
          <pc:docMk/>
          <pc:sldMk cId="4020006493" sldId="2147481201"/>
        </pc:sldMkLst>
        <pc:spChg chg="mod">
          <ac:chgData name="Barrera, JoseDavid" userId="06cf3ffd-ff53-485e-ac12-c74bfbe4a1e9" providerId="ADAL" clId="{A33E87B8-444F-4070-9567-3FA876C900CF}" dt="2024-05-03T23:26:32.729" v="1"/>
          <ac:spMkLst>
            <pc:docMk/>
            <pc:sldMk cId="4020006493" sldId="2147481201"/>
            <ac:spMk id="5" creationId="{F400664A-6E2A-73CF-BDBD-3E4F111FBD4C}"/>
          </ac:spMkLst>
        </pc:spChg>
      </pc:sldChg>
      <pc:sldChg chg="modSp mod">
        <pc:chgData name="Barrera, JoseDavid" userId="06cf3ffd-ff53-485e-ac12-c74bfbe4a1e9" providerId="ADAL" clId="{A33E87B8-444F-4070-9567-3FA876C900CF}" dt="2024-05-06T19:34:47.938" v="2" actId="1076"/>
        <pc:sldMkLst>
          <pc:docMk/>
          <pc:sldMk cId="448253806" sldId="2147482344"/>
        </pc:sldMkLst>
        <pc:picChg chg="mod">
          <ac:chgData name="Barrera, JoseDavid" userId="06cf3ffd-ff53-485e-ac12-c74bfbe4a1e9" providerId="ADAL" clId="{A33E87B8-444F-4070-9567-3FA876C900CF}" dt="2024-05-06T19:34:47.938" v="2" actId="1076"/>
          <ac:picMkLst>
            <pc:docMk/>
            <pc:sldMk cId="448253806" sldId="2147482344"/>
            <ac:picMk id="2" creationId="{2738711A-A20D-DDD5-7001-6EEF618BDA5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2" name="Footer Placeholder 1">
            <a:extLst>
              <a:ext uri="{FF2B5EF4-FFF2-40B4-BE49-F238E27FC236}">
                <a16:creationId xmlns:a16="http://schemas.microsoft.com/office/drawing/2014/main" id="{E75DF31E-64F4-4ED8-1B36-AD63A5DB72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ibm.seismic.com/Link/Content/DCtYvup8OwyUKTvZPRfwXIGA"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ibm.seismic.com/Link/Content/DCtYvup8OwyUKTvZPRfwXIGA#/?anchorId=6fdba4b4-99ca-41f9-88a3-d20fcc68d5af" TargetMode="External"/><Relationship Id="rId4" Type="http://schemas.openxmlformats.org/officeDocument/2006/relationships/hyperlink" Target="https://www.ibm.com/downloads/cas/V5GNQKG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artner.com/en/conferences/apac/infrastructure-operations-cloud-india/gartner-insights/swg-why-organizations-choose-a-multicloud-strateg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bm.seismic.com/Link/Content/DCsp7rvvYS70yP9lLtipgL1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bm-my.sharepoint.com/:p:/p/abolaji_adesoji1/EYQZyqIBtbhOvoA4OTWqS-0Bi_g8e73oWq4hbS8MG0BmN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ataplatform.cloud.ibm.com/docs?context=cpdaa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ataplatform.cloud.ibm.com/docs/content/wsj/getting-started/whats-new.html?context=cpdaas&amp;audience=wdp"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orrester.com/report/Enterprise+Data+Fabric+Enables+DataOps/-/E-RES153219"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c.europa.eu/commission/presscorner/detail/en/QANDA_21_1683" TargetMode="External"/><Relationship Id="rId5" Type="http://schemas.openxmlformats.org/officeDocument/2006/relationships/hyperlink" Target="https://newsroom.ibm.com/image/IBM%27s+Global+AI+Adoption+Index+2021_Executive-Summary.pdf" TargetMode="External"/><Relationship Id="rId4" Type="http://schemas.openxmlformats.org/officeDocument/2006/relationships/hyperlink" Target="https://newsroom.ibm.com/2020-12-02-IBM-Positioned-as-a-Leader-In-2020-Gartner-Magic-Quadrant-for-Cloud-Database-Management-System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bm.seismic.com/Link/Content/DCgHBG7lUVV06_qM7xZaaTJ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ibm.seismic.com/Link/Content/DCE9YHoqiZW0aYQCClu49AYA"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ibm.seismic.com/Link/Content/DCmw9Rux5dDU-tRjGVlU6vo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kern="1200" dirty="0">
                <a:effectLst/>
                <a:latin typeface="IBM Plex Sans Light" panose="020B0403050203000203" pitchFamily="34" charset="0"/>
                <a:ea typeface="+mn-ea"/>
                <a:cs typeface="Arial" panose="020B0604020202020204" pitchFamily="34" charset="0"/>
              </a:rPr>
              <a:t>Let’s start by addressing the single biggest question clients ask when presented with Cloud Pak for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kern="1200" dirty="0">
                <a:effectLst/>
                <a:latin typeface="IBM Plex Sans Light" panose="020B0403050203000203" pitchFamily="34" charset="0"/>
                <a:ea typeface="+mn-ea"/>
                <a:cs typeface="Arial" panose="020B0604020202020204" pitchFamily="34" charset="0"/>
              </a:rPr>
              <a:t>“Why do we need a data and AI platform, and what are the benefits?”</a:t>
            </a:r>
          </a:p>
          <a:p>
            <a:pPr marL="0" indent="0">
              <a:buNone/>
            </a:pPr>
            <a:endParaRPr lang="en-US" sz="1000" u="none" strike="noStrike" kern="1200" dirty="0">
              <a:effectLst/>
              <a:latin typeface="IBM Plex Sans Light" panose="020B0403050203000203"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u="none" strike="noStrike" kern="1200" dirty="0">
                <a:effectLst/>
                <a:latin typeface="IBM Plex Sans Light" panose="020B0403050203000203" pitchFamily="34" charset="0"/>
                <a:ea typeface="+mn-ea"/>
                <a:cs typeface="Arial" panose="020B0604020202020204" pitchFamily="34" charset="0"/>
              </a:rPr>
              <a:t>It’s now commonly accepted that data is the foundation for businesses to drive smarter decisions. Data is what fuels digital transformation. </a:t>
            </a:r>
            <a:r>
              <a:rPr lang="en-US" sz="1000" u="none" kern="1200" dirty="0">
                <a:effectLst/>
                <a:latin typeface="IBM Plex Sans Light" panose="020B0403050203000203" pitchFamily="34" charset="0"/>
                <a:ea typeface="+mn-ea"/>
                <a:cs typeface="Arial" panose="020B0604020202020204" pitchFamily="34" charset="0"/>
              </a:rPr>
              <a:t>But it’s Artificial Intelligence (AI) that unlocks the value of that data, which is why AI is poised to transform businesses with the potential to add almost 16 trillion dollars to the global economy by 2030. (Source: https://</a:t>
            </a:r>
            <a:r>
              <a:rPr lang="en-US" sz="1000" u="none" kern="1200" dirty="0" err="1">
                <a:effectLst/>
                <a:latin typeface="IBM Plex Sans Light" panose="020B0403050203000203" pitchFamily="34" charset="0"/>
                <a:ea typeface="+mn-ea"/>
                <a:cs typeface="Arial" panose="020B0604020202020204" pitchFamily="34" charset="0"/>
              </a:rPr>
              <a:t>www.pwc.com</a:t>
            </a:r>
            <a:r>
              <a:rPr lang="en-US" sz="1000" u="none" kern="1200" dirty="0">
                <a:effectLst/>
                <a:latin typeface="IBM Plex Sans Light" panose="020B0403050203000203" pitchFamily="34" charset="0"/>
                <a:ea typeface="+mn-ea"/>
                <a:cs typeface="Arial" panose="020B0604020202020204" pitchFamily="34" charset="0"/>
              </a:rPr>
              <a:t>/</a:t>
            </a:r>
            <a:r>
              <a:rPr lang="en-US" sz="1000" u="none" kern="1200" dirty="0" err="1">
                <a:effectLst/>
                <a:latin typeface="IBM Plex Sans Light" panose="020B0403050203000203" pitchFamily="34" charset="0"/>
                <a:ea typeface="+mn-ea"/>
                <a:cs typeface="Arial" panose="020B0604020202020204" pitchFamily="34" charset="0"/>
              </a:rPr>
              <a:t>gx</a:t>
            </a:r>
            <a:r>
              <a:rPr lang="en-US" sz="1000" u="none" kern="1200" dirty="0">
                <a:effectLst/>
                <a:latin typeface="IBM Plex Sans Light" panose="020B0403050203000203" pitchFamily="34" charset="0"/>
                <a:ea typeface="+mn-ea"/>
                <a:cs typeface="Arial" panose="020B0604020202020204" pitchFamily="34" charset="0"/>
              </a:rPr>
              <a:t>/</a:t>
            </a:r>
            <a:r>
              <a:rPr lang="en-US" sz="1000" u="none" kern="1200" dirty="0" err="1">
                <a:effectLst/>
                <a:latin typeface="IBM Plex Sans Light" panose="020B0403050203000203" pitchFamily="34" charset="0"/>
                <a:ea typeface="+mn-ea"/>
                <a:cs typeface="Arial" panose="020B0604020202020204" pitchFamily="34" charset="0"/>
              </a:rPr>
              <a:t>en</a:t>
            </a:r>
            <a:r>
              <a:rPr lang="en-US" sz="1000" u="none" kern="1200" dirty="0">
                <a:effectLst/>
                <a:latin typeface="IBM Plex Sans Light" panose="020B0403050203000203" pitchFamily="34" charset="0"/>
                <a:ea typeface="+mn-ea"/>
                <a:cs typeface="Arial" panose="020B0604020202020204" pitchFamily="34" charset="0"/>
              </a:rPr>
              <a:t>/issues/data-and-analytics/publications/artificial-intelligence-</a:t>
            </a:r>
            <a:r>
              <a:rPr lang="en-US" sz="1000" u="none" kern="1200" dirty="0" err="1">
                <a:effectLst/>
                <a:latin typeface="IBM Plex Sans Light" panose="020B0403050203000203" pitchFamily="34" charset="0"/>
                <a:ea typeface="+mn-ea"/>
                <a:cs typeface="Arial" panose="020B0604020202020204" pitchFamily="34" charset="0"/>
              </a:rPr>
              <a:t>study.html</a:t>
            </a:r>
            <a:r>
              <a:rPr lang="en-US" sz="1000" u="none" kern="1200" dirty="0">
                <a:effectLst/>
                <a:latin typeface="IBM Plex Sans Light" panose="020B0403050203000203" pitchFamily="34" charset="0"/>
                <a:ea typeface="+mn-ea"/>
                <a:cs typeface="Arial" panose="020B0604020202020204" pitchFamily="34" charset="0"/>
              </a:rPr>
              <a:t>)</a:t>
            </a:r>
          </a:p>
          <a:p>
            <a:endParaRPr lang="en-US" sz="1000" u="none" kern="1200" dirty="0">
              <a:effectLst/>
              <a:latin typeface="IBM Plex Sans Light" panose="020B0403050203000203" pitchFamily="34" charset="0"/>
              <a:ea typeface="+mn-ea"/>
              <a:cs typeface="Arial" panose="020B0604020202020204" pitchFamily="34" charset="0"/>
            </a:endParaRPr>
          </a:p>
          <a:p>
            <a:r>
              <a:rPr lang="en-US" sz="1000" u="none" kern="1200" dirty="0">
                <a:effectLst/>
                <a:latin typeface="IBM Plex Sans Light" panose="020B0403050203000203" pitchFamily="34" charset="0"/>
                <a:ea typeface="+mn-ea"/>
                <a:cs typeface="Arial" panose="020B0604020202020204" pitchFamily="34" charset="0"/>
              </a:rPr>
              <a:t>However, the adoption of AI and data-driven decision making has been slower than anticipated. Business leaders not only need to understand the power of AI, but how they can fully unleash its potential and operate in a hybrid</a:t>
            </a:r>
            <a:r>
              <a:rPr lang="en-US" sz="1000" b="0" i="0" dirty="0">
                <a:latin typeface="IBM Plex Sans Light" panose="020B0403050203000203" pitchFamily="34" charset="0"/>
              </a:rPr>
              <a:t> cloud</a:t>
            </a:r>
            <a:r>
              <a:rPr lang="en-US" sz="1000" u="none" kern="1200" dirty="0">
                <a:effectLst/>
                <a:latin typeface="IBM Plex Sans Light" panose="020B0403050203000203" pitchFamily="34" charset="0"/>
                <a:ea typeface="+mn-ea"/>
                <a:cs typeface="Arial" panose="020B0604020202020204" pitchFamily="34" charset="0"/>
              </a:rPr>
              <a:t> world.</a:t>
            </a:r>
          </a:p>
          <a:p>
            <a:endParaRPr lang="en-US" sz="1000" u="none" kern="1200" dirty="0">
              <a:effectLst/>
              <a:latin typeface="IBM Plex Sans Light" panose="020B0403050203000203" pitchFamily="34" charset="0"/>
              <a:ea typeface="+mn-ea"/>
              <a:cs typeface="Arial" panose="020B0604020202020204" pitchFamily="34" charset="0"/>
            </a:endParaRPr>
          </a:p>
          <a:p>
            <a:pPr marL="0" marR="0" lvl="0" indent="0" algn="l" defTabSz="455474" rtl="0" eaLnBrk="1" fontAlgn="auto" latinLnBrk="0" hangingPunct="1">
              <a:lnSpc>
                <a:spcPct val="100000"/>
              </a:lnSpc>
              <a:spcBef>
                <a:spcPts val="0"/>
              </a:spcBef>
              <a:spcAft>
                <a:spcPts val="0"/>
              </a:spcAft>
              <a:buClrTx/>
              <a:buSzTx/>
              <a:buFontTx/>
              <a:buNone/>
              <a:tabLst/>
              <a:defRPr/>
            </a:pPr>
            <a:r>
              <a:rPr lang="en-US" sz="1000" kern="1200" dirty="0">
                <a:effectLst/>
                <a:latin typeface="IBM Plex Sans Light" panose="020B0403050203000203" pitchFamily="34" charset="0"/>
                <a:ea typeface="+mn-ea"/>
                <a:cs typeface="Arial" panose="020B0604020202020204" pitchFamily="34" charset="0"/>
              </a:rPr>
              <a:t>Cloud Pak for Data is a new kind of data and analytics platform with built-in governance. It simplifies and unifies how clients collect, organize, and analyze data to accelerate the value of data science and AI. This </a:t>
            </a:r>
            <a:r>
              <a:rPr lang="en-US" sz="1000" u="none" kern="1200" dirty="0">
                <a:effectLst/>
                <a:latin typeface="IBM Plex Sans Light" panose="020B0403050203000203" pitchFamily="34" charset="0"/>
                <a:ea typeface="+mn-ea"/>
                <a:cs typeface="Arial" panose="020B0604020202020204" pitchFamily="34" charset="0"/>
              </a:rPr>
              <a:t>hybrid cloud</a:t>
            </a:r>
            <a:r>
              <a:rPr lang="en-US" sz="1000" kern="1200" dirty="0">
                <a:effectLst/>
                <a:latin typeface="IBM Plex Sans Light" panose="020B0403050203000203" pitchFamily="34" charset="0"/>
                <a:ea typeface="+mn-ea"/>
                <a:cs typeface="Arial" panose="020B0604020202020204" pitchFamily="34" charset="0"/>
              </a:rPr>
              <a:t> data platform delivers a broad range of core data microservices, with the option to add more from a growing services catalog. The platform helps the client experience with greater flexibility, security, control, and the benefits of the cloud without having to move data.</a:t>
            </a:r>
          </a:p>
          <a:p>
            <a:endParaRPr lang="en-US" sz="1000" u="none" strike="noStrike" kern="1200" dirty="0">
              <a:effectLst/>
              <a:latin typeface="IBM Plex Sans Light" panose="020B0403050203000203"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IBM Plex Sans Light" panose="020B0403050203000203" pitchFamily="34" charset="0"/>
              </a:rPr>
              <a:t>This seller presentation showcases how IBM </a:t>
            </a:r>
            <a:r>
              <a:rPr lang="en-US" sz="1000" u="none" strike="noStrike" kern="1200" dirty="0">
                <a:effectLst/>
                <a:latin typeface="IBM Plex Sans Light" panose="020B0403050203000203" pitchFamily="34" charset="0"/>
                <a:ea typeface="+mn-ea"/>
                <a:cs typeface="Arial" panose="020B0604020202020204" pitchFamily="34" charset="0"/>
              </a:rPr>
              <a:t>Cloud Pak for Data</a:t>
            </a:r>
            <a:r>
              <a:rPr lang="en-US" sz="1000" b="0" i="0" dirty="0">
                <a:latin typeface="IBM Plex Sans Light" panose="020B0403050203000203" pitchFamily="34" charset="0"/>
              </a:rPr>
              <a:t> brings differentiated value to clients’ environments and helps anyone communicate this value.</a:t>
            </a:r>
          </a:p>
          <a:p>
            <a:endParaRPr lang="en-US" sz="1000" b="0" i="0" dirty="0">
              <a:latin typeface="IBM Plex Sans Light" panose="020B0403050203000203" pitchFamily="34" charset="0"/>
            </a:endParaRPr>
          </a:p>
          <a:p>
            <a:pPr defTabSz="2482903">
              <a:defRPr/>
            </a:pPr>
            <a:endParaRPr lang="en-US" sz="1000"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194527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1" dirty="0"/>
              <a:t>When should a Modernization Upgrade be sold to a client?</a:t>
            </a:r>
          </a:p>
          <a:p>
            <a:pPr lvl="0">
              <a:defRPr/>
            </a:pPr>
            <a:r>
              <a:rPr lang="en-US" b="0" dirty="0"/>
              <a:t>Remember, </a:t>
            </a:r>
            <a:r>
              <a:rPr lang="en-US" b="1" dirty="0"/>
              <a:t>a modernization upgrade is for existing clients that are running a legacy or stand-alone product offered as a Cartridge</a:t>
            </a:r>
            <a:r>
              <a:rPr lang="en-US" b="0" dirty="0"/>
              <a:t>. The modernization upgrade must happen </a:t>
            </a:r>
            <a:r>
              <a:rPr lang="en-US" b="0" u="sng" dirty="0"/>
              <a:t>prior</a:t>
            </a:r>
            <a:r>
              <a:rPr lang="en-US" b="0" dirty="0"/>
              <a:t> to </a:t>
            </a:r>
            <a:r>
              <a:rPr lang="en-US" dirty="0"/>
              <a:t>Subscription and Support (</a:t>
            </a:r>
            <a:r>
              <a:rPr lang="en-US" b="0" dirty="0"/>
              <a:t>S&amp;S) renewal. To view which services are eligible for a modernization upgrade, visit the Seismic Modernization Upgrade Campaign page at: </a:t>
            </a:r>
            <a:r>
              <a:rPr lang="en-US" dirty="0">
                <a:effectLst/>
                <a:hlinkClick r:id="rId3"/>
              </a:rPr>
              <a:t>https://ibm.seismic.com/Link/Content/DCtYvup8OwyUKTvZPRfwXIGA</a:t>
            </a:r>
            <a:r>
              <a:rPr lang="en-US" dirty="0">
                <a:effectLst/>
              </a:rPr>
              <a:t>. </a:t>
            </a:r>
          </a:p>
          <a:p>
            <a:endParaRPr lang="en-US" b="0" dirty="0"/>
          </a:p>
          <a:p>
            <a:r>
              <a:rPr lang="en-US" b="1" dirty="0"/>
              <a:t>What’s the value to clients?</a:t>
            </a:r>
          </a:p>
          <a:p>
            <a:r>
              <a:rPr lang="en-US" b="0" dirty="0"/>
              <a:t>Beyond modernizing their IT for hybrid cloud and AI workloads, there are immediate financial benefits of upgrading. To </a:t>
            </a:r>
            <a:r>
              <a:rPr lang="en-US" dirty="0"/>
              <a:t>a</a:t>
            </a:r>
            <a:r>
              <a:rPr lang="en-US" b="0" dirty="0"/>
              <a:t> client, a modernization upgrade is </a:t>
            </a:r>
            <a:r>
              <a:rPr lang="en-US" dirty="0"/>
              <a:t>the most</a:t>
            </a:r>
            <a:r>
              <a:rPr lang="en-US" b="0" dirty="0"/>
              <a:t> cost effective method to meet current and future business needs. IBM Global Financing (IGF) is also available if the client has a desire to finance their purchase.  </a:t>
            </a:r>
          </a:p>
          <a:p>
            <a:endParaRPr lang="en-US" b="0" dirty="0"/>
          </a:p>
          <a:p>
            <a:r>
              <a:rPr lang="en-US" kern="1200" dirty="0">
                <a:effectLst/>
              </a:rPr>
              <a:t>According to a 2020 Forrester Total Economic Impact (TEI) Report, the quantified projected benefits to a large multi-national organization are the following:</a:t>
            </a:r>
          </a:p>
          <a:p>
            <a:endParaRPr lang="en-US" kern="1200" dirty="0">
              <a:effectLst/>
            </a:endParaRPr>
          </a:p>
          <a:p>
            <a:pPr marL="171450" indent="-171450">
              <a:buFont typeface="Arial" panose="020B0604020202020204" pitchFamily="34" charset="0"/>
              <a:buChar char="•"/>
            </a:pPr>
            <a:r>
              <a:rPr lang="en-US" kern="1200" dirty="0">
                <a:effectLst/>
              </a:rPr>
              <a:t>Containers and container management efficiencies totaling $12.5 million to $14.4 million ($US)</a:t>
            </a:r>
          </a:p>
          <a:p>
            <a:pPr marL="171450" indent="-171450">
              <a:buFont typeface="Arial" panose="020B0604020202020204" pitchFamily="34" charset="0"/>
              <a:buChar char="•"/>
            </a:pPr>
            <a:r>
              <a:rPr lang="en-US" kern="1200" dirty="0">
                <a:effectLst/>
              </a:rPr>
              <a:t>Data virtualization benefits totaling $932,569 to $2.4 million ($US)</a:t>
            </a:r>
          </a:p>
          <a:p>
            <a:pPr marL="171450" indent="-171450">
              <a:buFont typeface="Arial" panose="020B0604020202020204" pitchFamily="34" charset="0"/>
              <a:buChar char="•"/>
            </a:pPr>
            <a:r>
              <a:rPr lang="en-US" kern="1200" dirty="0">
                <a:effectLst/>
              </a:rPr>
              <a:t>Data science, Machine Learning (ML), and AI benefits totaling $1.2 million to $3.4 million ($US)</a:t>
            </a:r>
          </a:p>
          <a:p>
            <a:pPr marL="171450" indent="-171450">
              <a:buFont typeface="Arial" panose="020B0604020202020204" pitchFamily="34" charset="0"/>
              <a:buChar char="•"/>
            </a:pPr>
            <a:endParaRPr lang="en-US" kern="120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kern="1200" dirty="0">
                <a:effectLst/>
              </a:rPr>
              <a:t>(</a:t>
            </a:r>
            <a:r>
              <a:rPr lang="en-US" b="1" kern="1200" dirty="0">
                <a:effectLst/>
              </a:rPr>
              <a:t>Source: </a:t>
            </a:r>
            <a:r>
              <a:rPr lang="en-US" kern="1200" dirty="0">
                <a:effectLst/>
              </a:rPr>
              <a:t>Forrester Total Economic Impact of IBM Cloud Pak for Data, February 2020, </a:t>
            </a:r>
            <a:r>
              <a:rPr lang="en-US" kern="1200" dirty="0">
                <a:effectLst/>
                <a:hlinkClick r:id="rId4"/>
              </a:rPr>
              <a:t>https://www.ibm.com/downloads/cas/V5GNQKGE</a:t>
            </a:r>
            <a:r>
              <a:rPr lang="en-US" kern="1200" dirty="0">
                <a:effectLst/>
              </a:rPr>
              <a:t>.)</a:t>
            </a:r>
            <a:endParaRPr lang="en-US" b="0" u="none" dirty="0">
              <a:ea typeface="IBM Plex Sans Medium" charset="0"/>
              <a:sym typeface="IBM Plex 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r>
              <a:rPr lang="en-US" b="1" dirty="0"/>
              <a:t>Executing a Modernization Upgrade Sale</a:t>
            </a:r>
          </a:p>
          <a:p>
            <a:r>
              <a:rPr lang="en-US" b="0" dirty="0"/>
              <a:t>Ready for the numbers? IBM Sellers can use the Modernization Engine (formerly known as the Modernization Calculator) in the Software Quote and Order (SQO) tool, and Business Partners can use it in the Partner Guided Selling (PGS) tool. The Modernization Engine eases the bid process and configures a bid based on </a:t>
            </a:r>
            <a:r>
              <a:rPr lang="en-US" dirty="0"/>
              <a:t>a</a:t>
            </a:r>
            <a:r>
              <a:rPr lang="en-US" b="0" dirty="0"/>
              <a:t> client’s install base. Have questions? </a:t>
            </a:r>
            <a:r>
              <a:rPr lang="en-US" b="0" dirty="0" err="1"/>
              <a:t>IBMers</a:t>
            </a:r>
            <a:r>
              <a:rPr lang="en-US" b="0" dirty="0"/>
              <a:t> can message in Slack (#</a:t>
            </a:r>
            <a:r>
              <a:rPr lang="en-US" b="0" dirty="0" err="1"/>
              <a:t>cloudpakfordata</a:t>
            </a:r>
            <a:r>
              <a:rPr lang="en-US" b="0" dirty="0"/>
              <a:t>) and Business Partners should contact their IBM representative.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 the latest information and assets, visit the Modernization Upgrade Campaign page in Seismic at: </a:t>
            </a:r>
            <a:r>
              <a:rPr lang="en-US" dirty="0">
                <a:effectLst/>
                <a:hlinkClick r:id="rId3"/>
              </a:rPr>
              <a:t>https://ibm.seismic.com/Link/Content/DCtYvup8OwyUKTvZPRfwXIGA</a:t>
            </a:r>
            <a:r>
              <a:rPr lang="en-US" dirty="0">
                <a:effectLst/>
              </a:rPr>
              <a:t>. </a:t>
            </a:r>
            <a:endParaRPr lang="en-US" b="0" dirty="0"/>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see the </a:t>
            </a:r>
            <a:r>
              <a:rPr lang="en-US" b="1" dirty="0"/>
              <a:t>Proposal Templates by Cartridge </a:t>
            </a:r>
            <a:r>
              <a:rPr lang="en-US" dirty="0"/>
              <a:t>at: </a:t>
            </a:r>
            <a:r>
              <a:rPr lang="en-US" dirty="0">
                <a:effectLst/>
                <a:hlinkClick r:id="rId5"/>
              </a:rPr>
              <a:t>https://ibm.seismic.com/Link/Content/DCtYvup8OwyUKTvZPRfwXIGA#/?anchorId=6fdba4b4-99ca-41f9-88a3-d20fcc68d5af</a:t>
            </a:r>
            <a:r>
              <a:rPr lang="en-US" dirty="0">
                <a:effectLst/>
              </a:rPr>
              <a:t>. </a:t>
            </a:r>
            <a:endParaRPr lang="en-US" b="0" dirty="0"/>
          </a:p>
          <a:p>
            <a:endParaRPr lang="en-US" b="0" dirty="0"/>
          </a:p>
          <a:p>
            <a:r>
              <a:rPr lang="en-US" b="1" dirty="0"/>
              <a:t>Definitions:</a:t>
            </a:r>
          </a:p>
          <a:p>
            <a:pPr marL="285750" indent="-285750">
              <a:buFont typeface="Arial" panose="020B0604020202020204" pitchFamily="34" charset="0"/>
              <a:buChar char="•"/>
            </a:pPr>
            <a:r>
              <a:rPr lang="en-US" b="1" dirty="0"/>
              <a:t>Subscription license upgrade</a:t>
            </a:r>
            <a:r>
              <a:rPr lang="en-US" b="0" dirty="0"/>
              <a:t>: </a:t>
            </a:r>
            <a:r>
              <a:rPr lang="en-US" dirty="0"/>
              <a:t>Formerly known as Committed Term License (CTL) upgrade - A 35% uplift in annual subscription over the client’s Subscription and Support (S&amp;S) last price paid (LPP). </a:t>
            </a:r>
          </a:p>
          <a:p>
            <a:pPr marL="285750" indent="-285750">
              <a:buFont typeface="Arial" panose="020B0604020202020204" pitchFamily="34" charset="0"/>
              <a:buChar char="•"/>
            </a:pPr>
            <a:r>
              <a:rPr lang="en-US" b="1" dirty="0"/>
              <a:t>Perpetual trade-up</a:t>
            </a:r>
            <a:r>
              <a:rPr lang="en-US" dirty="0"/>
              <a:t>: An uplift in annual subscription over a client’s S&amp;S and LPP, plus a one-time perpetual license trade-up fee. </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316319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indent="0" defTabSz="914400" rtl="0" eaLnBrk="1" fontAlgn="base" latinLnBrk="0" hangingPunct="1">
              <a:lnSpc>
                <a:spcPct val="90000"/>
              </a:lnSpc>
              <a:spcBef>
                <a:spcPct val="0"/>
              </a:spcBef>
              <a:spcAft>
                <a:spcPct val="0"/>
              </a:spcAft>
              <a:buClrTx/>
              <a:buSzTx/>
              <a:buFontTx/>
              <a:buNone/>
              <a:tabLst/>
            </a:pPr>
            <a:r>
              <a:rPr kumimoji="0" lang="en-US" sz="1000" u="none" strike="noStrike" cap="none" normalizeH="0" baseline="0" dirty="0">
                <a:ln>
                  <a:noFill/>
                </a:ln>
                <a:solidFill>
                  <a:schemeClr val="tx1"/>
                </a:solidFill>
                <a:effectLst/>
                <a:latin typeface="IBM Plex Sans Light" panose="020B0403050203000203" pitchFamily="34" charset="0"/>
              </a:rPr>
              <a:t>Changes effective Q3 2024: </a:t>
            </a:r>
          </a:p>
          <a:p>
            <a:pPr marL="0" marR="0" indent="0" defTabSz="914400" rtl="0" eaLnBrk="1" fontAlgn="base" latinLnBrk="0" hangingPunct="1">
              <a:lnSpc>
                <a:spcPct val="90000"/>
              </a:lnSpc>
              <a:spcBef>
                <a:spcPct val="0"/>
              </a:spcBef>
              <a:spcAft>
                <a:spcPct val="0"/>
              </a:spcAft>
              <a:buClrTx/>
              <a:buSzTx/>
              <a:buFontTx/>
              <a:buNone/>
              <a:tabLst/>
            </a:pPr>
            <a:endParaRPr kumimoji="0" lang="en-US" sz="1000" u="none" strike="noStrike" cap="none" normalizeH="0" baseline="0" dirty="0">
              <a:ln>
                <a:noFill/>
              </a:ln>
              <a:solidFill>
                <a:schemeClr val="tx1"/>
              </a:solidFill>
              <a:effectLst/>
              <a:latin typeface="IBM Plex Sans Light" panose="020B0403050203000203" pitchFamily="34" charset="0"/>
            </a:endParaRPr>
          </a:p>
          <a:p>
            <a:pPr marL="171450" marR="0" indent="-171450" defTabSz="914400" rtl="0" eaLnBrk="1" fontAlgn="base" latinLnBrk="0" hangingPunct="1">
              <a:lnSpc>
                <a:spcPct val="90000"/>
              </a:lnSpc>
              <a:spcBef>
                <a:spcPct val="0"/>
              </a:spcBef>
              <a:spcAft>
                <a:spcPct val="0"/>
              </a:spcAft>
              <a:buClrTx/>
              <a:buSzTx/>
              <a:buFont typeface="Arial" panose="020B0604020202020204" pitchFamily="34" charset="0"/>
              <a:buChar char="•"/>
              <a:tabLst/>
            </a:pPr>
            <a:r>
              <a:rPr kumimoji="0" lang="en-US" sz="1000" u="none" strike="noStrike" cap="none" normalizeH="0" baseline="0" dirty="0">
                <a:ln>
                  <a:noFill/>
                </a:ln>
                <a:solidFill>
                  <a:schemeClr val="tx1"/>
                </a:solidFill>
                <a:effectLst/>
                <a:latin typeface="IBM Plex Sans Light" panose="020B0403050203000203" pitchFamily="34" charset="0"/>
              </a:rPr>
              <a:t>No bonus core of Cloud Pak for Data with Cartridge parts</a:t>
            </a:r>
          </a:p>
          <a:p>
            <a:pPr marL="171450" marR="0" indent="-171450" defTabSz="914400" rtl="0" eaLnBrk="1" fontAlgn="base" latinLnBrk="0" hangingPunct="1">
              <a:lnSpc>
                <a:spcPct val="90000"/>
              </a:lnSpc>
              <a:spcBef>
                <a:spcPct val="0"/>
              </a:spcBef>
              <a:spcAft>
                <a:spcPct val="0"/>
              </a:spcAft>
              <a:buClrTx/>
              <a:buSzTx/>
              <a:buFont typeface="Arial" panose="020B0604020202020204" pitchFamily="34" charset="0"/>
              <a:buChar char="•"/>
              <a:tabLst/>
            </a:pPr>
            <a:r>
              <a:rPr lang="en-US" sz="1000" dirty="0">
                <a:solidFill>
                  <a:schemeClr val="tx1"/>
                </a:solidFill>
                <a:latin typeface="IBM Plex Sans Light" panose="020B0403050203000203" pitchFamily="34" charset="0"/>
              </a:rPr>
              <a:t>No option to deploy extra Cloud Pak for Data if the Cartridge software is unused</a:t>
            </a:r>
          </a:p>
          <a:p>
            <a:pPr marL="171450" marR="0" indent="-171450" defTabSz="914400" rtl="0" eaLnBrk="1" fontAlgn="base" latinLnBrk="0" hangingPunct="1">
              <a:lnSpc>
                <a:spcPct val="90000"/>
              </a:lnSpc>
              <a:spcBef>
                <a:spcPct val="0"/>
              </a:spcBef>
              <a:spcAft>
                <a:spcPct val="0"/>
              </a:spcAft>
              <a:buClrTx/>
              <a:buSzTx/>
              <a:buFont typeface="Arial" panose="020B0604020202020204" pitchFamily="34" charset="0"/>
              <a:buChar char="•"/>
              <a:tabLst/>
            </a:pPr>
            <a:r>
              <a:rPr lang="en-US" sz="1000" dirty="0">
                <a:solidFill>
                  <a:schemeClr val="tx1"/>
                </a:solidFill>
                <a:latin typeface="IBM Plex Sans Light" panose="020B0403050203000203" pitchFamily="34" charset="0"/>
              </a:rPr>
              <a:t>Trade-Ups and SL Upgrades to Cartridges are the same price as Modernization equivalent</a:t>
            </a:r>
          </a:p>
          <a:p>
            <a:endParaRPr lang="en-US" baseline="30000" dirty="0"/>
          </a:p>
          <a:p>
            <a:endParaRPr lang="en-US" baseline="30000" dirty="0"/>
          </a:p>
          <a:p>
            <a:r>
              <a:rPr lang="en-US" baseline="30000" dirty="0"/>
              <a:t>1</a:t>
            </a:r>
            <a:r>
              <a:rPr lang="en-US" dirty="0"/>
              <a:t> Clients currently on subscription license upgrades will be able to renew their entitlements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3721858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1" dirty="0"/>
              <a:t>Why Cloud Pak for Data as a Service?</a:t>
            </a:r>
          </a:p>
          <a:p>
            <a:r>
              <a:rPr lang="en-US" dirty="0"/>
              <a:t>Cloud Pak for Data as a Service is fully managed by IBM. For clients, this means a “hands off” approach and incredibly quick time to deployment. This platform and its services deploy instantly from the catalog. What’s more, there is zero maintenance required by clients, it’s all taken care of by IBM. Next, the software is always up to date, an inherent attribute to running a SaaS (Software as a Service) product. A client’s IT department does not need to update and install the “latest and greatest”, it’s automatically pushed on a weekly or monthly basis to clients running as a service. And because the platform is running on cloud, resources like compute, storage and memory can scale to meet their needs and additional capacity is only a click away.  </a:t>
            </a:r>
          </a:p>
          <a:p>
            <a:endParaRPr lang="en-US" dirty="0"/>
          </a:p>
          <a:p>
            <a:r>
              <a:rPr lang="en-US" dirty="0"/>
              <a:t>A recent Gartner survey of public cloud users found that “81% of respondents using two or more [cloud] providers.” Services within Cloud Pak for Data as a Service are rolling out across other cloud vendors. In the future, Cloud Pak for Data as a Service will be available for purchase and deployment on other </a:t>
            </a:r>
            <a:r>
              <a:rPr lang="en-US" dirty="0" err="1"/>
              <a:t>hyperscalers</a:t>
            </a:r>
            <a:r>
              <a:rPr lang="en-US" dirty="0"/>
              <a:t>, with all the benefits of being fully managed by IBM. </a:t>
            </a:r>
          </a:p>
          <a:p>
            <a:endParaRPr lang="en-US" dirty="0"/>
          </a:p>
          <a:p>
            <a:r>
              <a:rPr lang="en-US" dirty="0"/>
              <a:t>Lastly, and perhaps most important, clients only pay for what services they use. This is called </a:t>
            </a:r>
            <a:r>
              <a:rPr lang="en-US" b="1" dirty="0"/>
              <a:t>consumption-based pricing and is a key differentiator from other deployment options for Cloud Pak for Data</a:t>
            </a:r>
            <a:r>
              <a:rPr lang="en-US" dirty="0"/>
              <a:t>. Clients that may not be ready to commit to a perpetual license can enjoy the benefits of the platform while paying for only what services are consumed, in a cloud native pricing model.</a:t>
            </a:r>
            <a:endParaRPr lang="en-US" b="1" dirty="0"/>
          </a:p>
          <a:p>
            <a:endParaRPr lang="en-US" b="1" dirty="0"/>
          </a:p>
          <a:p>
            <a:r>
              <a:rPr lang="en-US" dirty="0"/>
              <a:t>(</a:t>
            </a:r>
            <a:r>
              <a:rPr lang="en-US" b="1" dirty="0"/>
              <a:t>Source: </a:t>
            </a:r>
            <a:r>
              <a:rPr lang="en-US" dirty="0"/>
              <a:t>Gartner, 2020, </a:t>
            </a:r>
            <a:r>
              <a:rPr lang="en-US" dirty="0">
                <a:hlinkClick r:id="rId3"/>
              </a:rPr>
              <a:t>https://www.gartner.com/en/conferences/apac/infrastructure-operations-cloud-india/gartner-insights/swg-why-organizations-choose-a-multicloud-strategy</a:t>
            </a:r>
            <a:r>
              <a:rPr lang="en-US" dirty="0"/>
              <a:t>.)</a:t>
            </a:r>
          </a:p>
          <a:p>
            <a:endParaRPr lang="en-US" b="1"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1756880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s-ES" b="1" dirty="0"/>
              <a:t>¿Qué pueden hacer los clientes con Cloud Pak </a:t>
            </a:r>
            <a:r>
              <a:rPr lang="es-ES" b="1" dirty="0" err="1"/>
              <a:t>for</a:t>
            </a:r>
            <a:r>
              <a:rPr lang="es-ES" b="1" dirty="0"/>
              <a:t> Data as a </a:t>
            </a:r>
            <a:r>
              <a:rPr lang="es-ES" b="1" dirty="0" err="1"/>
              <a:t>Service</a:t>
            </a:r>
            <a:r>
              <a:rPr lang="es-ES" b="1" dirty="0"/>
              <a:t>?
</a:t>
            </a:r>
            <a:r>
              <a:rPr lang="es-ES" b="0" dirty="0"/>
              <a:t>Hay muchos casos de uso posibles disponibles hoy en día para Cloud Pak </a:t>
            </a:r>
            <a:r>
              <a:rPr lang="es-ES" b="0" dirty="0" err="1"/>
              <a:t>for</a:t>
            </a:r>
            <a:r>
              <a:rPr lang="es-ES" b="0" dirty="0"/>
              <a:t> Data as a </a:t>
            </a:r>
            <a:r>
              <a:rPr lang="es-ES" b="0" dirty="0" err="1"/>
              <a:t>Service</a:t>
            </a:r>
            <a:r>
              <a:rPr lang="es-ES" b="0" dirty="0"/>
              <a:t>. La lista de esta diapositiva, aunque no es exhaustiva, muestra las necesidades comunes de los clientes y los servicios que se deben seleccionar para habilitar el caso de uso asociado. En este escenario exploratorio, Cloud Pak </a:t>
            </a:r>
            <a:r>
              <a:rPr lang="es-ES" b="0" dirty="0" err="1"/>
              <a:t>for</a:t>
            </a:r>
            <a:r>
              <a:rPr lang="es-ES" b="0" dirty="0"/>
              <a:t> Data as a </a:t>
            </a:r>
            <a:r>
              <a:rPr lang="es-ES" b="0" dirty="0" err="1"/>
              <a:t>Service</a:t>
            </a:r>
            <a:r>
              <a:rPr lang="es-ES" b="0" dirty="0"/>
              <a:t> permite a los clientes empezar a trabajar rápidamente</a:t>
            </a:r>
            <a:r>
              <a:rPr lang="en-US" dirty="0"/>
              <a:t>.</a:t>
            </a:r>
          </a:p>
          <a:p>
            <a:endParaRPr lang="en-US" dirty="0"/>
          </a:p>
          <a:p>
            <a:r>
              <a:rPr lang="en-US" dirty="0"/>
              <a:t>More services are constantly being added to the Cloud Pak for Data catalog. Visit the Cloud Pak for Data Sales Kit on Seismic to view the roadmap and full list of services at: </a:t>
            </a:r>
            <a:r>
              <a:rPr lang="en-US" dirty="0">
                <a:hlinkClick r:id="rId3"/>
              </a:rPr>
              <a:t>https://ibm.seismic.com/Link/Content/DCsp7rvvYS70yP9lLtipgL1A</a:t>
            </a:r>
            <a:r>
              <a:rPr lang="en-US" dirty="0"/>
              <a:t>. </a:t>
            </a:r>
          </a:p>
          <a:p>
            <a:endParaRPr lang="en-US" dirty="0"/>
          </a:p>
          <a:p>
            <a:r>
              <a:rPr lang="en-US" dirty="0"/>
              <a:t>View existing data fabric tutorials at: https://</a:t>
            </a:r>
            <a:r>
              <a:rPr lang="en-US" dirty="0" err="1"/>
              <a:t>dataplatform.cloud.ibm.com</a:t>
            </a:r>
            <a:r>
              <a:rPr lang="en-US" dirty="0"/>
              <a:t>/docs/content/</a:t>
            </a:r>
            <a:r>
              <a:rPr lang="en-US" dirty="0" err="1"/>
              <a:t>wsj</a:t>
            </a:r>
            <a:r>
              <a:rPr lang="en-US" dirty="0"/>
              <a:t>/getting-started/</a:t>
            </a:r>
            <a:r>
              <a:rPr lang="en-US" dirty="0" err="1"/>
              <a:t>df_tutorials.html?context</a:t>
            </a:r>
            <a:r>
              <a:rPr lang="en-US" dirty="0"/>
              <a:t>=</a:t>
            </a:r>
            <a:r>
              <a:rPr lang="en-US" dirty="0" err="1"/>
              <a:t>cpdaas&amp;audience</a:t>
            </a:r>
            <a:r>
              <a:rPr lang="en-US" dirty="0"/>
              <a:t>=</a:t>
            </a:r>
            <a:r>
              <a:rPr lang="en-US" dirty="0" err="1"/>
              <a:t>wdp</a:t>
            </a:r>
            <a:r>
              <a:rPr lang="en-US" dirty="0"/>
              <a:t>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1563470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Regarding roadmaps and parity between Software as a Service (SaaS) and software, there are some gaps to address around capabilities found in the on-premises product that are not yet complete in the SaaS product. This self-explaining slide addresses the parity gaps and planned rollout for 2022/2023. </a:t>
            </a:r>
          </a:p>
          <a:p>
            <a:endParaRPr lang="en-US" dirty="0"/>
          </a:p>
          <a:p>
            <a:r>
              <a:rPr lang="en-US" dirty="0"/>
              <a:t>Moving forward, </a:t>
            </a:r>
            <a:r>
              <a:rPr lang="en-US" b="1" dirty="0"/>
              <a:t>IBM is committed to a cloud-first delivery model for Cloud Pak for Data, where </a:t>
            </a:r>
            <a:r>
              <a:rPr lang="en-US" b="1" u="sng" dirty="0"/>
              <a:t>new features will roll out in an ongoing basis in the as a service offering</a:t>
            </a:r>
            <a:r>
              <a:rPr lang="en-US" b="1" dirty="0"/>
              <a:t> first</a:t>
            </a:r>
            <a:r>
              <a:rPr lang="en-US" dirty="0"/>
              <a:t>. Cloud Pak for Data as a Service will also receive more frequent updates (weekly or monthly basis) while Cloud Pak for Data Software will move to a twice a year release cycle. This future delivery strategy makes the modernization approach to Cloud Pak for Data even more compelling. </a:t>
            </a:r>
          </a:p>
          <a:p>
            <a:endParaRPr lang="en-US" dirty="0"/>
          </a:p>
          <a:p>
            <a:r>
              <a:rPr lang="en-US" dirty="0"/>
              <a:t>More services are constantly being added to the Cloud Pak for Data catalog. </a:t>
            </a:r>
          </a:p>
          <a:p>
            <a:endParaRPr lang="en-US" dirty="0"/>
          </a:p>
          <a:p>
            <a:r>
              <a:rPr lang="en-US" dirty="0"/>
              <a:t>*Match 360 is available as a lite plan, with plans for full SaaS in the roadmap.</a:t>
            </a:r>
          </a:p>
          <a:p>
            <a:endParaRPr lang="en-US" dirty="0"/>
          </a:p>
          <a:p>
            <a:r>
              <a:rPr lang="en-US" dirty="0">
                <a:highlight>
                  <a:srgbClr val="FFFF00"/>
                </a:highlight>
              </a:rPr>
              <a:t>Link to source: </a:t>
            </a:r>
            <a:r>
              <a:rPr lang="en-US" dirty="0">
                <a:hlinkClick r:id="rId3"/>
              </a:rPr>
              <a:t>CPD- CPDaaS Catalog Comparison.PPTX</a:t>
            </a:r>
            <a:endParaRPr lang="en-US"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2378350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1" dirty="0"/>
              <a:t>How does consumption-based pricing work?</a:t>
            </a:r>
          </a:p>
          <a:p>
            <a:r>
              <a:rPr lang="en-US" dirty="0"/>
              <a:t>This slide answers what a client purchases and how consumption works in the as a service product. Let’s walk through this illustrated example. In this example a client purchases a Cloud Pak for Data as a Service subscription that total the amount of services the client is planning to utilize. The subscription is a single part number, and in this example, a client has purchased a 12-month subscription totaling $1,200 in annual contract value (ACV), or $100/month. </a:t>
            </a:r>
          </a:p>
          <a:p>
            <a:endParaRPr lang="en-US" dirty="0"/>
          </a:p>
          <a:p>
            <a:r>
              <a:rPr lang="en-US" dirty="0"/>
              <a:t>This client is able to log into their account and select their services mix from the catalog. The client has chosen Cloud Object Storage, Watson Studio, and Db2 Warehouse totaling $85/month. Each of these three services start drawing down from the $1,200 subscription purchased. It’s important to note that each service consumes the purchased subscription at their own rate. Within Cloud Pak for Data as a Service, a client can easily view the consumption and where they stand for their term in terms of available service consumption. </a:t>
            </a:r>
          </a:p>
          <a:p>
            <a:endParaRPr lang="en-US" dirty="0"/>
          </a:p>
          <a:p>
            <a:r>
              <a:rPr lang="en-US" dirty="0"/>
              <a:t>The rate at which a client consumes services is up to them. In practical terms, a client could consume $500 in month 1 and still have $700 in credit remaining for the remainder of the term (in this case 1 year). Any unused credits will roll over from month to month within the existing 12-month subscription. If a client purchased a multi-year subscription (i.e. multiple 12-month terms), the unused credits from year 1 </a:t>
            </a:r>
            <a:r>
              <a:rPr lang="en-US" b="1" dirty="0"/>
              <a:t>will</a:t>
            </a:r>
            <a:r>
              <a:rPr lang="en-US" dirty="0"/>
              <a:t> </a:t>
            </a:r>
            <a:r>
              <a:rPr lang="en-US" b="1" dirty="0"/>
              <a:t>not</a:t>
            </a:r>
            <a:r>
              <a:rPr lang="en-US" dirty="0"/>
              <a:t> roll over into future years. Conversely, if a client uses up their entire 12-month credit in the first few months, this will be billed as an overage and the client will have to pay a premium to consume more within the same 12-month term. Any 12-month term credits (from the original subscription or overage) will not roll over into the next 12-month term.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2627581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The table on this self-explaining slide highlights, at a high level, which deployment of Cloud Pak for Data may be the first option to propose depending on a client’s needs. Remember, clients might decide to consume benefits of both versions.</a:t>
            </a:r>
          </a:p>
          <a:p>
            <a:endParaRPr lang="en-US" dirty="0"/>
          </a:p>
          <a:p>
            <a:pPr marL="171450" indent="-171450">
              <a:buFont typeface="Arial" panose="020B0604020202020204" pitchFamily="34" charset="0"/>
              <a:buChar char="•"/>
            </a:pPr>
            <a:r>
              <a:rPr lang="en-US" b="1" dirty="0"/>
              <a:t>VPC</a:t>
            </a:r>
            <a:r>
              <a:rPr lang="en-US" dirty="0"/>
              <a:t> = Virtual Processor Core, the charge metric for Cloud Pak for Data Software licensing.</a:t>
            </a: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1825505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IBM also offers a free trial of Cloud Pak for Data as a Service with access to all Lite services, and many new services from the catalog. There is no commitment when test driving Cloud Pak for Data as a Service. IBM encourages customers to see for themselves the power of this product, perhaps with a small pilot project within a particular line of business. </a:t>
            </a:r>
          </a:p>
          <a:p>
            <a:endParaRPr lang="en-US" dirty="0"/>
          </a:p>
          <a:p>
            <a:r>
              <a:rPr lang="en-US" dirty="0"/>
              <a:t>Using the link provided on this slide (dataplatform.cloud.ibm.com), clients can quickly get started today with Cloud Pak for Data as a Service.</a:t>
            </a:r>
          </a:p>
          <a:p>
            <a:endParaRPr lang="en-US" dirty="0"/>
          </a:p>
          <a:p>
            <a:r>
              <a:rPr lang="en-US" dirty="0"/>
              <a:t>To view all currently available services, visit IBM’s online documentation at: </a:t>
            </a:r>
            <a:r>
              <a:rPr lang="en-US" dirty="0">
                <a:hlinkClick r:id="rId3"/>
              </a:rPr>
              <a:t>https://dataplatform.cloud.ibm.com/docs?context=cpdaas</a:t>
            </a:r>
            <a:r>
              <a:rPr lang="en-US" dirty="0"/>
              <a:t>. </a:t>
            </a:r>
          </a:p>
          <a:p>
            <a:endParaRPr lang="en-US" dirty="0"/>
          </a:p>
          <a:p>
            <a:r>
              <a:rPr lang="en-US" dirty="0"/>
              <a:t>To view the latest services and what’s new in Cloud Pak for Data as a Service, view the “What’s New” section of the online documentation at: </a:t>
            </a:r>
            <a:r>
              <a:rPr lang="en-US" dirty="0">
                <a:hlinkClick r:id="rId4"/>
              </a:rPr>
              <a:t>https://dataplatform.cloud.ibm.com/docs/content/wsj/getting-started/whats-new.html?context=cpdaas&amp;audience=wdp</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2170831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sz="1000" kern="1200" dirty="0">
                <a:effectLst/>
              </a:rPr>
              <a:t>The next generation of Cloud Pak for Data will fully enable new use cases. IBM is positioning Cloud Pak for Data in three ways:</a:t>
            </a:r>
          </a:p>
          <a:p>
            <a:endParaRPr lang="en-US" sz="1000" kern="1200" dirty="0">
              <a:effectLst/>
            </a:endParaRPr>
          </a:p>
          <a:p>
            <a:pPr marL="228600" indent="-228600">
              <a:buAutoNum type="arabicPeriod"/>
            </a:pPr>
            <a:r>
              <a:rPr lang="en-US" sz="1000" kern="1200" dirty="0">
                <a:effectLst/>
              </a:rPr>
              <a:t>A Hybrid Cloud Data Fabric</a:t>
            </a:r>
          </a:p>
          <a:p>
            <a:pPr marL="228600" indent="-228600">
              <a:buAutoNum type="arabicPeriod"/>
            </a:pPr>
            <a:r>
              <a:rPr lang="en-US" sz="1000" kern="1200" dirty="0">
                <a:effectLst/>
              </a:rPr>
              <a:t>Modern Data Warehouse</a:t>
            </a:r>
          </a:p>
          <a:p>
            <a:pPr marL="228600" indent="-228600">
              <a:buAutoNum type="arabicPeriod"/>
            </a:pPr>
            <a:r>
              <a:rPr lang="en-US" sz="1000" kern="1200" dirty="0">
                <a:effectLst/>
              </a:rPr>
              <a:t>End-to-End Governance and Privacy (Trusted AI)</a:t>
            </a:r>
          </a:p>
          <a:p>
            <a:pPr marL="0" indent="0">
              <a:buNone/>
            </a:pPr>
            <a:endParaRPr lang="en-US" sz="1000" kern="1200" dirty="0">
              <a:effectLst/>
            </a:endParaRPr>
          </a:p>
          <a:p>
            <a:pPr marL="0" indent="0">
              <a:buNone/>
            </a:pPr>
            <a:r>
              <a:rPr lang="en-US" sz="1000" kern="1200" dirty="0">
                <a:effectLst/>
              </a:rPr>
              <a:t>Let’s explore each of these themes in greater detail, and how Cloud Pak for Data enables each outcome. </a:t>
            </a:r>
          </a:p>
          <a:p>
            <a:pPr marL="0" indent="0">
              <a:buNone/>
            </a:pPr>
            <a:endParaRPr lang="en-US" sz="1000" kern="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effectLst/>
              </a:rPr>
              <a:t>A Hybrid Cloud Data Fabric</a:t>
            </a:r>
            <a:endParaRPr lang="en-US" sz="1000" kern="1200" dirty="0">
              <a:effectLst/>
            </a:endParaRPr>
          </a:p>
          <a:p>
            <a:pPr marL="0" indent="0">
              <a:buNone/>
            </a:pPr>
            <a:r>
              <a:rPr lang="en-US" sz="1000" kern="1200" dirty="0">
                <a:effectLst/>
              </a:rPr>
              <a:t>Forrester defines data fabric as “Orchestrating disparate data sources intelligently and securely in a self-service manner, leveraging data platforms such as data lakes, data warehouses, NoSQL, </a:t>
            </a:r>
            <a:r>
              <a:rPr lang="en-US" sz="1000" kern="1200" dirty="0" err="1">
                <a:effectLst/>
              </a:rPr>
              <a:t>translytical</a:t>
            </a:r>
            <a:r>
              <a:rPr lang="en-US" sz="1000" kern="1200" dirty="0">
                <a:effectLst/>
              </a:rPr>
              <a:t> and others to deliver a unified, trusted and comprehensive view of client and business data across the enterprise to support applications and insights.”</a:t>
            </a:r>
          </a:p>
          <a:p>
            <a:pPr marL="0" indent="0">
              <a:buNone/>
            </a:pPr>
            <a:r>
              <a:rPr lang="en-US" sz="1000" kern="1200" dirty="0">
                <a:effectLst/>
              </a:rPr>
              <a:t>(Source: </a:t>
            </a:r>
            <a:r>
              <a:rPr lang="en-US" sz="1000" kern="1200" dirty="0">
                <a:effectLst/>
                <a:hlinkClick r:id="rId3"/>
              </a:rPr>
              <a:t>https://www.forrester.com/report/Enterprise+Data+Fabric+Enables+DataOps/-/E-RES153219</a:t>
            </a:r>
            <a:r>
              <a:rPr lang="en-US" sz="1000" kern="1200" dirty="0">
                <a:effectLst/>
              </a:rPr>
              <a:t>.)</a:t>
            </a:r>
          </a:p>
          <a:p>
            <a:pPr marL="0" indent="0">
              <a:buNone/>
            </a:pPr>
            <a:endParaRPr lang="en-US" sz="1000" kern="1200" dirty="0">
              <a:effectLst/>
            </a:endParaRPr>
          </a:p>
          <a:p>
            <a:pPr marL="0" indent="0">
              <a:buNone/>
            </a:pPr>
            <a:r>
              <a:rPr lang="en-US" sz="1000" dirty="0"/>
              <a:t>C</a:t>
            </a:r>
            <a:r>
              <a:rPr lang="en-US" sz="1000" kern="1200" dirty="0">
                <a:effectLst/>
              </a:rPr>
              <a:t>lients that say they are “multi-cloud” talk about accessing data from multiple cloud independently</a:t>
            </a:r>
            <a:r>
              <a:rPr lang="en-US" sz="1000" dirty="0"/>
              <a:t>; </a:t>
            </a:r>
            <a:r>
              <a:rPr lang="en-US" sz="1000" kern="1200" dirty="0">
                <a:effectLst/>
              </a:rPr>
              <a:t>Cloud Pak for Data can talk to any cloud from one place. Think of Cloud Pak for Data as one level higher than a traditional cloud where data and access are brought together (the fabric) to enable fast insights and a comprehensive view of an enterprise’s data. The end goal of a data fabric is to </a:t>
            </a:r>
            <a:r>
              <a:rPr lang="en-US" sz="1000" b="0" i="0" u="none" strike="noStrike" kern="1200" dirty="0">
                <a:effectLst/>
              </a:rPr>
              <a:t>intelligently integrate enterprise data for timely insights and business decisions, improved client experience, increased competitive advantage and faster innovation and growth. </a:t>
            </a:r>
            <a:endParaRPr lang="en-US" sz="1000" kern="1200" dirty="0">
              <a:effectLst/>
            </a:endParaRPr>
          </a:p>
          <a:p>
            <a:endParaRPr lang="en-US" sz="1000" kern="1200" dirty="0">
              <a:effectLst/>
            </a:endParaRPr>
          </a:p>
          <a:p>
            <a:r>
              <a:rPr lang="en-US" sz="1000" b="1" kern="1200" dirty="0">
                <a:effectLst/>
              </a:rPr>
              <a:t>Modern Data Warehouse</a:t>
            </a:r>
          </a:p>
          <a:p>
            <a:r>
              <a:rPr lang="en-US" sz="1000" dirty="0"/>
              <a:t>For</a:t>
            </a:r>
            <a:r>
              <a:rPr lang="en-US" sz="1000" kern="1200" dirty="0">
                <a:effectLst/>
              </a:rPr>
              <a:t> clients, a robust data warehouse with great speeds and feeds is </a:t>
            </a:r>
            <a:r>
              <a:rPr lang="en-US" sz="1000" dirty="0"/>
              <a:t>nothing new and considered mandatory</a:t>
            </a:r>
            <a:r>
              <a:rPr lang="en-US" sz="1000" kern="1200" dirty="0">
                <a:effectLst/>
              </a:rPr>
              <a:t>. To be set apart, IBM must differentiate as a Modern Data Warehouse that brings value beyond fast query times and scalable storage. In December 2020, Gartner recognized IBM as a leader in Cloud Database Management Systems, specifically calling out Db2 Warehouse for Cloud Pak for Data. IBM’s solution empowers clients to modernize their data estate with Cloud Pak for Data, and immediately gain value from having centralized access as they pursue new analytical projects and seek ROI from growth projects. With a “single pane of glass” view into their data, clients move themselves into a stronger Artificial Intelligence (AI) position. In the words of a current client</a:t>
            </a:r>
            <a:r>
              <a:rPr lang="en-US" sz="1000" dirty="0"/>
              <a:t>, "The ability for us to run the integrated analytics of Db2 across our expansive landscape of public and private clouds has enabled us to bring Machine Learning to many more areas of our business.” (Executive Vice President of Business Intelligence for AMC Networks. </a:t>
            </a:r>
            <a:r>
              <a:rPr lang="en-US" sz="1000" kern="1200" dirty="0">
                <a:effectLst/>
              </a:rPr>
              <a:t>Source: IBM, 2020, </a:t>
            </a:r>
            <a:r>
              <a:rPr lang="en-US" sz="1000" kern="1200" dirty="0">
                <a:effectLst/>
                <a:hlinkClick r:id="rId4"/>
              </a:rPr>
              <a:t>https://newsroom.ibm.com/2020-12-02-IBM-Positioned-as-a-Leader-In-2020-Gartner-Magic-Quadrant-for-Cloud-Database-Management-Systems</a:t>
            </a:r>
            <a:r>
              <a:rPr lang="en-US" sz="1000" kern="1200" dirty="0">
                <a:effectLst/>
              </a:rPr>
              <a:t>.)</a:t>
            </a:r>
          </a:p>
          <a:p>
            <a:endParaRPr lang="en-US" sz="1000" kern="1200" dirty="0">
              <a:effectLst/>
            </a:endParaRPr>
          </a:p>
          <a:p>
            <a:r>
              <a:rPr lang="en-US" sz="1000" b="1" kern="1200" dirty="0">
                <a:effectLst/>
              </a:rPr>
              <a:t>End-to-End Governance and Privacy (Trusted AI)</a:t>
            </a:r>
          </a:p>
          <a:p>
            <a:r>
              <a:rPr lang="en-US" sz="1000" b="0" i="0" u="none" strike="noStrike" kern="1200" dirty="0">
                <a:effectLst/>
              </a:rPr>
              <a:t>Companies today are struggling to manage and maintain a multitude of data sources spanning public, private, and on-premises clouds. The Global AI Adoption Index 2021 found 75% of global respondents surveyed stated their company is pulling from over 20 different data sources that feed their AI, BI and analytics systems. In addition, one third of those respondents cited this data complexity and siloes as top barriers to AI adoption.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effectLst/>
              </a:rPr>
              <a:t>(Source: IBM, 2021, </a:t>
            </a:r>
            <a:r>
              <a:rPr lang="en-US" sz="1000" b="0" i="0" u="none" strike="noStrike" kern="1200" dirty="0">
                <a:effectLst/>
                <a:hlinkClick r:id="rId5"/>
              </a:rPr>
              <a:t>https://newsroom.ibm.com/image/IBM%27s+Global+AI+Adoption+Index+2021_Executive-Summary.pdf</a:t>
            </a:r>
            <a:r>
              <a:rPr lang="en-US" sz="1000" b="0" i="0" u="none" strike="noStrike" kern="1200" dirty="0">
                <a:effectLst/>
              </a:rPr>
              <a:t>.)</a:t>
            </a:r>
          </a:p>
          <a:p>
            <a:endParaRPr lang="en-US" sz="1000" b="0" i="0" u="none" strike="noStrike" kern="1200" dirty="0">
              <a:effectLst/>
            </a:endParaRPr>
          </a:p>
          <a:p>
            <a:r>
              <a:rPr lang="en-US" sz="1000" b="0" i="0" u="none" strike="noStrike" kern="1200" dirty="0">
                <a:effectLst/>
              </a:rPr>
              <a:t>Cloud Pak for Data’s analytics capabilities build upon a hybrid cloud data fabric to empower data analysts and data scientists with access to all data, no matter where it resides. Watson Studio and Watson Machine Learning provide the tools to build, run, deploy, and manage AI models. All with trust and transparency into their AI with Watson OpenScale. Clients desperately want to move away from a “wild west of data science” to a state of governed data and compliance. A recent European Union (EU) press release discussed the need for AI models and decisions to be explainable and not create or reproduce bias. Enterprises that fail to do so may have heavy fines or penalties levied against them for non-compliance. This need for </a:t>
            </a:r>
            <a:r>
              <a:rPr lang="en-US" sz="1000" b="0" i="0" u="none" strike="noStrike" kern="1200" dirty="0" err="1">
                <a:effectLst/>
              </a:rPr>
              <a:t>explainability</a:t>
            </a:r>
            <a:r>
              <a:rPr lang="en-US" sz="1000" b="0" i="0" u="none" strike="noStrike" kern="1200" dirty="0">
                <a:effectLst/>
              </a:rPr>
              <a:t> is not limited to just the EU. Watson OpenScale is a leader in AI </a:t>
            </a:r>
            <a:r>
              <a:rPr lang="en-US" sz="1000" b="0" i="0" u="none" strike="noStrike" kern="1200" dirty="0" err="1">
                <a:effectLst/>
              </a:rPr>
              <a:t>explainability</a:t>
            </a:r>
            <a:r>
              <a:rPr lang="en-US" sz="1000" b="0" i="0" u="none" strike="noStrike" kern="1200" dirty="0">
                <a:effectLst/>
              </a:rPr>
              <a:t> and detecting model bias, and it’s all included within Cloud Pak for Data. </a:t>
            </a:r>
          </a:p>
          <a:p>
            <a:r>
              <a:rPr lang="en-US" sz="1000" b="0" i="0" u="none" strike="noStrike" kern="1200" dirty="0">
                <a:effectLst/>
              </a:rPr>
              <a:t>(Source: European Commission, Section #1 2021, </a:t>
            </a:r>
            <a:r>
              <a:rPr lang="en-US" sz="1000" b="0" i="0" u="none" strike="noStrike" kern="1200" dirty="0">
                <a:effectLst/>
                <a:hlinkClick r:id="rId6"/>
              </a:rPr>
              <a:t>https://ec.europa.eu/commission/presscorner/detail/en/QANDA_21_1683</a:t>
            </a:r>
            <a:r>
              <a:rPr lang="en-US" sz="1000" dirty="0"/>
              <a:t>.)</a:t>
            </a:r>
            <a:endParaRPr lang="en-US" sz="1000" b="0" i="0" u="none" strike="noStrike" kern="1200" dirty="0">
              <a:effectLst/>
            </a:endParaRPr>
          </a:p>
          <a:p>
            <a:endParaRPr lang="en-US" sz="1000" b="0" i="0" u="none" strike="noStrike" kern="1200" dirty="0">
              <a:effectLst/>
            </a:endParaRPr>
          </a:p>
          <a:p>
            <a:endParaRPr lang="en-US" sz="1000" b="0" i="0" u="none" strike="noStrike" kern="1200" dirty="0">
              <a:effectLst/>
            </a:endParaRPr>
          </a:p>
          <a:p>
            <a:endParaRPr lang="en-US" sz="1000" b="0" i="0" u="none" strike="noStrike" kern="1200" dirty="0">
              <a:effectLst/>
            </a:endParaRPr>
          </a:p>
        </p:txBody>
      </p:sp>
      <p:sp>
        <p:nvSpPr>
          <p:cNvPr id="4" name="Slide Number Placeholder 3"/>
          <p:cNvSpPr>
            <a:spLocks noGrp="1"/>
          </p:cNvSpPr>
          <p:nvPr>
            <p:ph type="sldNum" sz="quarter" idx="5"/>
          </p:nvPr>
        </p:nvSpPr>
        <p:spPr/>
        <p:txBody>
          <a:bodyPr/>
          <a:lstStyle/>
          <a:p>
            <a:pPr defTabSz="1862674">
              <a:defRPr/>
            </a:pPr>
            <a:fld id="{6E2E38B8-B0B4-AD41-AC6E-B781F46A9FD3}" type="slidenum">
              <a:rPr lang="en-US">
                <a:solidFill>
                  <a:srgbClr val="000000"/>
                </a:solidFill>
                <a:ea typeface="+mn-ea"/>
                <a:cs typeface="+mn-cs"/>
              </a:rPr>
              <a:pPr defTabSz="1862674">
                <a:defRPr/>
              </a:pPr>
              <a:t>18</a:t>
            </a:fld>
            <a:endParaRPr lang="en-US" dirty="0">
              <a:solidFill>
                <a:srgbClr val="000000"/>
              </a:solidFill>
              <a:ea typeface="+mn-ea"/>
              <a:cs typeface="+mn-cs"/>
            </a:endParaRPr>
          </a:p>
        </p:txBody>
      </p:sp>
    </p:spTree>
    <p:extLst>
      <p:ext uri="{BB962C8B-B14F-4D97-AF65-F5344CB8AC3E}">
        <p14:creationId xmlns:p14="http://schemas.microsoft.com/office/powerpoint/2010/main" val="595915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self explaining slide lists useful links regarding resources to assist in the selling of Cloud Pak for Data.</a:t>
            </a:r>
          </a:p>
          <a:p>
            <a:endParaRPr lang="en-US" dirty="0"/>
          </a:p>
          <a:p>
            <a:r>
              <a:rPr lang="en-US" dirty="0"/>
              <a:t>Links:</a:t>
            </a:r>
          </a:p>
          <a:p>
            <a:endParaRPr lang="en-US" dirty="0"/>
          </a:p>
          <a:p>
            <a:r>
              <a:rPr lang="en-US" dirty="0"/>
              <a:t>Demos</a:t>
            </a:r>
          </a:p>
          <a:p>
            <a:pPr marL="171450" indent="-171450">
              <a:buFont typeface="Arial" panose="020B0604020202020204" pitchFamily="34" charset="0"/>
              <a:buChar char="•"/>
            </a:pPr>
            <a:r>
              <a:rPr lang="en-US" dirty="0"/>
              <a:t>https://cp4d-outcomes.techzone.ibm.com</a:t>
            </a:r>
          </a:p>
          <a:p>
            <a:pPr marL="171450" indent="-171450">
              <a:buFont typeface="Arial" panose="020B0604020202020204" pitchFamily="34" charset="0"/>
              <a:buChar char="•"/>
            </a:pPr>
            <a:r>
              <a:rPr lang="en-US" dirty="0"/>
              <a:t>https://</a:t>
            </a:r>
            <a:r>
              <a:rPr lang="en-US" dirty="0" err="1"/>
              <a:t>techzone.ibm.com</a:t>
            </a:r>
            <a:r>
              <a:rPr lang="en-US" dirty="0"/>
              <a:t>/collection/data-ai-live-demos-collection#tab-1</a:t>
            </a:r>
          </a:p>
          <a:p>
            <a:pPr marL="171450" indent="-171450">
              <a:buFont typeface="Arial" panose="020B0604020202020204" pitchFamily="34" charset="0"/>
              <a:buChar char="•"/>
            </a:pPr>
            <a:r>
              <a:rPr lang="en-US" dirty="0"/>
              <a:t>https://</a:t>
            </a:r>
            <a:r>
              <a:rPr lang="en-US" dirty="0" err="1"/>
              <a:t>dataplatform.cloud.ibm.com</a:t>
            </a:r>
            <a:r>
              <a:rPr lang="en-US" dirty="0"/>
              <a:t>/login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Seismic</a:t>
            </a:r>
          </a:p>
          <a:p>
            <a:pPr marL="171450" indent="-171450">
              <a:buFont typeface="Arial" panose="020B0604020202020204" pitchFamily="34" charset="0"/>
              <a:buChar char="•"/>
            </a:pPr>
            <a:r>
              <a:rPr lang="en-US" dirty="0"/>
              <a:t>https://</a:t>
            </a:r>
            <a:r>
              <a:rPr lang="en-US" dirty="0" err="1"/>
              <a:t>ibm.seismic.com</a:t>
            </a:r>
            <a:r>
              <a:rPr lang="en-US" dirty="0"/>
              <a:t>/Link/Content/DCsp7rvvYS70yP9lLtipgL1A</a:t>
            </a:r>
          </a:p>
          <a:p>
            <a:pPr marL="171450" indent="-171450">
              <a:buFont typeface="Arial" panose="020B0604020202020204" pitchFamily="34" charset="0"/>
              <a:buChar char="•"/>
            </a:pPr>
            <a:r>
              <a:rPr lang="en-US" dirty="0"/>
              <a:t>https://</a:t>
            </a:r>
            <a:r>
              <a:rPr lang="en-US" dirty="0" err="1"/>
              <a:t>ibm.seismic.com</a:t>
            </a:r>
            <a:r>
              <a:rPr lang="en-US" dirty="0"/>
              <a:t>/Link/Content/DCtYvup8OwyUKTvZPRfwXIGA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Sales tools</a:t>
            </a:r>
          </a:p>
          <a:p>
            <a:pPr marL="171450" indent="-171450">
              <a:buFont typeface="Arial" panose="020B0604020202020204" pitchFamily="34" charset="0"/>
              <a:buChar char="•"/>
            </a:pPr>
            <a:r>
              <a:rPr lang="en-US" dirty="0"/>
              <a:t>https://</a:t>
            </a:r>
            <a:r>
              <a:rPr lang="en-US" dirty="0" err="1"/>
              <a:t>viewer.mediafly.com</a:t>
            </a:r>
            <a:r>
              <a:rPr lang="en-US" dirty="0"/>
              <a:t>/</a:t>
            </a:r>
            <a:r>
              <a:rPr lang="en-US" dirty="0" err="1"/>
              <a:t>ibm</a:t>
            </a:r>
            <a:endParaRPr lang="en-US" dirty="0"/>
          </a:p>
          <a:p>
            <a:pPr marL="171450" indent="-171450">
              <a:buFont typeface="Arial" panose="020B0604020202020204" pitchFamily="34" charset="0"/>
              <a:buChar char="•"/>
            </a:pPr>
            <a:r>
              <a:rPr lang="en-US" dirty="0"/>
              <a:t>https://</a:t>
            </a:r>
            <a:r>
              <a:rPr lang="en-US" dirty="0" err="1"/>
              <a:t>app.ibmsalesconfigurator.com</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Client materials</a:t>
            </a:r>
          </a:p>
          <a:p>
            <a:pPr marL="171450" indent="-171450">
              <a:buFont typeface="Arial" panose="020B0604020202020204" pitchFamily="34" charset="0"/>
              <a:buChar char="•"/>
            </a:pPr>
            <a:r>
              <a:rPr lang="en-US" dirty="0"/>
              <a:t>https://</a:t>
            </a:r>
            <a:r>
              <a:rPr lang="en-US" dirty="0" err="1"/>
              <a:t>www.ibm.com</a:t>
            </a:r>
            <a:r>
              <a:rPr lang="en-US" dirty="0"/>
              <a:t>/products/cloud-</a:t>
            </a:r>
            <a:r>
              <a:rPr lang="en-US" dirty="0" err="1"/>
              <a:t>pak</a:t>
            </a:r>
            <a:r>
              <a:rPr lang="en-US" dirty="0"/>
              <a:t>-for-data</a:t>
            </a:r>
          </a:p>
          <a:p>
            <a:pPr marL="171450" indent="-171450">
              <a:buFont typeface="Arial" panose="020B0604020202020204" pitchFamily="34" charset="0"/>
              <a:buChar char="•"/>
            </a:pPr>
            <a:r>
              <a:rPr lang="en-US" dirty="0"/>
              <a:t>https://</a:t>
            </a:r>
            <a:r>
              <a:rPr lang="en-US" dirty="0" err="1"/>
              <a:t>ibm.seismic.com</a:t>
            </a:r>
            <a:r>
              <a:rPr lang="en-US" dirty="0"/>
              <a:t>/Link/Content/DCzOJSixVtpUiNDzmSB1nDOQ</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880339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u="none" strike="noStrike" kern="1200" dirty="0">
                <a:effectLst/>
                <a:latin typeface="IBM Plex Sans Light" panose="020B0403050203000203" pitchFamily="34" charset="0"/>
                <a:ea typeface="+mn-ea"/>
                <a:cs typeface="Arial" panose="020B0604020202020204" pitchFamily="34" charset="0"/>
              </a:rPr>
              <a:t>This seller presentation covers:</a:t>
            </a:r>
          </a:p>
          <a:p>
            <a:endParaRPr lang="en-US" sz="1000" u="none" strike="noStrike" kern="1200" dirty="0">
              <a:effectLst/>
              <a:latin typeface="IBM Plex Sans Light" panose="020B0403050203000203" pitchFamily="34" charset="0"/>
              <a:ea typeface="+mn-ea"/>
              <a:cs typeface="Arial" panose="020B0604020202020204" pitchFamily="34" charset="0"/>
            </a:endParaRPr>
          </a:p>
          <a:p>
            <a:pPr marL="228600" indent="-228600">
              <a:buFont typeface="Arial" panose="020B0604020202020204" pitchFamily="34" charset="0"/>
              <a:buChar char="•"/>
            </a:pPr>
            <a:r>
              <a:rPr lang="en-US" sz="1000" u="none" strike="noStrike" kern="1200" dirty="0">
                <a:effectLst/>
                <a:latin typeface="IBM Plex Sans Light" panose="020B0403050203000203" pitchFamily="34" charset="0"/>
                <a:ea typeface="+mn-ea"/>
                <a:cs typeface="Arial" panose="020B0604020202020204" pitchFamily="34" charset="0"/>
              </a:rPr>
              <a:t>Packaging of base services, extended services and cartridges, and the various deployment options</a:t>
            </a:r>
          </a:p>
          <a:p>
            <a:pPr marL="228600" indent="-228600">
              <a:buFont typeface="Arial" panose="020B0604020202020204" pitchFamily="34" charset="0"/>
              <a:buChar char="•"/>
            </a:pPr>
            <a:r>
              <a:rPr lang="en-US" sz="1000" u="none" strike="noStrike" kern="1200" dirty="0">
                <a:effectLst/>
                <a:latin typeface="IBM Plex Sans Light" panose="020B0403050203000203" pitchFamily="34" charset="0"/>
                <a:ea typeface="+mn-ea"/>
                <a:cs typeface="Arial" panose="020B0604020202020204" pitchFamily="34" charset="0"/>
              </a:rPr>
              <a:t>Market trends and the next generation of Cloud Pak for Data</a:t>
            </a:r>
          </a:p>
          <a:p>
            <a:pPr marL="228600" indent="-228600">
              <a:buFont typeface="Arial" panose="020B0604020202020204" pitchFamily="34" charset="0"/>
              <a:buChar char="•"/>
            </a:pPr>
            <a:r>
              <a:rPr lang="en-US" sz="1000" u="none" strike="noStrike" kern="1200" dirty="0">
                <a:effectLst/>
                <a:latin typeface="IBM Plex Sans Light" panose="020B0403050203000203" pitchFamily="34" charset="0"/>
                <a:ea typeface="+mn-ea"/>
                <a:cs typeface="Arial" panose="020B0604020202020204" pitchFamily="34" charset="0"/>
              </a:rPr>
              <a:t>Resources and assets to go deeper into product specifics</a:t>
            </a:r>
          </a:p>
          <a:p>
            <a:pPr marL="228600" indent="-228600">
              <a:buFont typeface="Arial" panose="020B0604020202020204" pitchFamily="34" charset="0"/>
              <a:buChar char="•"/>
            </a:pPr>
            <a:r>
              <a:rPr lang="en-US" sz="1000" u="none" strike="noStrike" kern="1200" dirty="0">
                <a:effectLst/>
                <a:latin typeface="IBM Plex Sans Light" panose="020B0403050203000203" pitchFamily="34" charset="0"/>
                <a:ea typeface="+mn-ea"/>
                <a:cs typeface="Arial" panose="020B0604020202020204" pitchFamily="34" charset="0"/>
              </a:rPr>
              <a:t>Key resources</a:t>
            </a:r>
          </a:p>
          <a:p>
            <a:endParaRPr lang="en-US" sz="10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2610540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Tree>
    <p:extLst>
      <p:ext uri="{BB962C8B-B14F-4D97-AF65-F5344CB8AC3E}">
        <p14:creationId xmlns:p14="http://schemas.microsoft.com/office/powerpoint/2010/main" val="4109034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This self-explanatory slide shares seller guidance and legal disclaimers for this presentation.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3143958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s-ES" sz="1000" b="0" i="0" kern="1200" dirty="0">
                <a:effectLst/>
                <a:latin typeface="IBM Plex Sans Light" panose="020B0403050203000203" pitchFamily="34" charset="0"/>
              </a:rPr>
              <a:t>La arquitectura de información abierta de IBM para IA se basa en Cloud Pak </a:t>
            </a:r>
            <a:r>
              <a:rPr lang="es-ES" sz="1000" b="0" i="0" kern="1200" dirty="0" err="1">
                <a:effectLst/>
                <a:latin typeface="IBM Plex Sans Light" panose="020B0403050203000203" pitchFamily="34" charset="0"/>
              </a:rPr>
              <a:t>for</a:t>
            </a:r>
            <a:r>
              <a:rPr lang="es-ES" sz="1000" b="0" i="0" kern="1200" dirty="0">
                <a:effectLst/>
                <a:latin typeface="IBM Plex Sans Light" panose="020B0403050203000203" pitchFamily="34" charset="0"/>
              </a:rPr>
              <a:t> Data en Red </a:t>
            </a:r>
            <a:r>
              <a:rPr lang="es-ES" sz="1000" b="0" i="0" kern="1200" dirty="0" err="1">
                <a:effectLst/>
                <a:latin typeface="IBM Plex Sans Light" panose="020B0403050203000203" pitchFamily="34" charset="0"/>
              </a:rPr>
              <a:t>Hat</a:t>
            </a:r>
            <a:r>
              <a:rPr lang="es-ES" sz="1000" b="0" i="0" kern="1200" dirty="0">
                <a:effectLst/>
                <a:latin typeface="IBM Plex Sans Light" panose="020B0403050203000203" pitchFamily="34" charset="0"/>
              </a:rPr>
              <a:t> </a:t>
            </a:r>
            <a:r>
              <a:rPr lang="es-ES" sz="1000" b="0" i="0" kern="1200" dirty="0" err="1">
                <a:effectLst/>
                <a:latin typeface="IBM Plex Sans Light" panose="020B0403050203000203" pitchFamily="34" charset="0"/>
              </a:rPr>
              <a:t>OpenShift</a:t>
            </a:r>
            <a:r>
              <a:rPr lang="es-ES" sz="1000" b="0" i="0" kern="1200" dirty="0">
                <a:effectLst/>
                <a:latin typeface="IBM Plex Sans Light" panose="020B0403050203000203" pitchFamily="34" charset="0"/>
              </a:rPr>
              <a:t>, que es la pila completa de datos e IA de IBM, creada para un mundo de nube híbrida. ¿Qué significa esto? Esto significa que si un cliente está listo para implementar IA, Cloud Pak </a:t>
            </a:r>
            <a:r>
              <a:rPr lang="es-ES" sz="1000" b="0" i="0" kern="1200" dirty="0" err="1">
                <a:effectLst/>
                <a:latin typeface="IBM Plex Sans Light" panose="020B0403050203000203" pitchFamily="34" charset="0"/>
              </a:rPr>
              <a:t>for</a:t>
            </a:r>
            <a:r>
              <a:rPr lang="es-ES" sz="1000" b="0" i="0" kern="1200" dirty="0">
                <a:effectLst/>
                <a:latin typeface="IBM Plex Sans Light" panose="020B0403050203000203" pitchFamily="34" charset="0"/>
              </a:rPr>
              <a:t> Data ofrece un conjunto de datos </a:t>
            </a:r>
            <a:r>
              <a:rPr lang="es-ES" sz="1000" b="0" i="0" kern="1200" dirty="0" err="1">
                <a:effectLst/>
                <a:latin typeface="IBM Plex Sans Light" panose="020B0403050203000203" pitchFamily="34" charset="0"/>
              </a:rPr>
              <a:t>preintegrados</a:t>
            </a:r>
            <a:r>
              <a:rPr lang="es-ES" sz="1000" b="0" i="0" kern="1200" dirty="0">
                <a:effectLst/>
                <a:latin typeface="IBM Plex Sans Light" panose="020B0403050203000203" pitchFamily="34" charset="0"/>
              </a:rPr>
              <a:t> y servicios de IA, entregados dentro de una plataforma nativa en la nube abierta y extensa, que proporciona todas las capacidades necesarias para recopilar, organizar y analizar datos y luego infundir IA en las aplicaciones y procesos de un cliente</a:t>
            </a:r>
            <a:r>
              <a:rPr lang="en-US" sz="1000" b="0" i="0" kern="1200" dirty="0">
                <a:effectLst/>
                <a:latin typeface="IBM Plex Sans Light" panose="020B0403050203000203" pitchFamily="34" charset="0"/>
              </a:rPr>
              <a:t>. </a:t>
            </a:r>
          </a:p>
          <a:p>
            <a:pPr marL="0" marR="0" lvl="0" indent="0" algn="l" defTabSz="455474" rtl="0" eaLnBrk="1" fontAlgn="auto" latinLnBrk="0" hangingPunct="1">
              <a:lnSpc>
                <a:spcPct val="100000"/>
              </a:lnSpc>
              <a:spcBef>
                <a:spcPts val="0"/>
              </a:spcBef>
              <a:spcAft>
                <a:spcPts val="0"/>
              </a:spcAft>
              <a:buClrTx/>
              <a:buSzTx/>
              <a:buFontTx/>
              <a:buNone/>
              <a:tabLst/>
              <a:defRPr/>
            </a:pPr>
            <a:endParaRPr lang="en-US" sz="1000" b="0" i="0" kern="1200" dirty="0">
              <a:effectLst/>
              <a:latin typeface="IBM Plex Sans Light" panose="020B0403050203000203" pitchFamily="34" charset="0"/>
            </a:endParaRPr>
          </a:p>
          <a:p>
            <a:pPr marL="0" marR="0" lvl="0" indent="0" algn="l" defTabSz="455474" rtl="0" eaLnBrk="1" fontAlgn="auto" latinLnBrk="0" hangingPunct="1">
              <a:lnSpc>
                <a:spcPct val="100000"/>
              </a:lnSpc>
              <a:spcBef>
                <a:spcPts val="0"/>
              </a:spcBef>
              <a:spcAft>
                <a:spcPts val="0"/>
              </a:spcAft>
              <a:buClrTx/>
              <a:buSzTx/>
              <a:buFontTx/>
              <a:buNone/>
              <a:tabLst/>
              <a:defRPr/>
            </a:pPr>
            <a:r>
              <a:rPr lang="es-ES" sz="1000" b="0" i="0" kern="1200" dirty="0">
                <a:effectLst/>
                <a:latin typeface="IBM Plex Sans Light" panose="020B0403050203000203" pitchFamily="34" charset="0"/>
              </a:rPr>
              <a:t>El empaquetado y las licencias de la plataforma están diseñados para hacer dos cosas. En primer lugar, consolide el software y reduzca el gasto en herramientas. En segundo lugar, desbloquee un nuevo valor de la infraestructura existente ejecutándola en la plataforma de contenedores de Red </a:t>
            </a:r>
            <a:r>
              <a:rPr lang="es-ES" sz="1000" b="0" i="0" kern="1200" dirty="0" err="1">
                <a:effectLst/>
                <a:latin typeface="IBM Plex Sans Light" panose="020B0403050203000203" pitchFamily="34" charset="0"/>
              </a:rPr>
              <a:t>Hat</a:t>
            </a:r>
            <a:r>
              <a:rPr lang="es-ES" sz="1000" b="0" i="0" kern="1200" dirty="0">
                <a:effectLst/>
                <a:latin typeface="IBM Plex Sans Light" panose="020B0403050203000203" pitchFamily="34" charset="0"/>
              </a:rPr>
              <a:t> </a:t>
            </a:r>
            <a:r>
              <a:rPr lang="es-ES" sz="1000" b="0" i="0" kern="1200" dirty="0" err="1">
                <a:effectLst/>
                <a:latin typeface="IBM Plex Sans Light" panose="020B0403050203000203" pitchFamily="34" charset="0"/>
              </a:rPr>
              <a:t>OpenShift</a:t>
            </a:r>
            <a:r>
              <a:rPr lang="en-US" sz="1000" b="0" i="0" kern="1200" dirty="0">
                <a:effectLst/>
                <a:latin typeface="IBM Plex Sans Light" panose="020B0403050203000203" pitchFamily="34" charset="0"/>
              </a:rPr>
              <a:t>. </a:t>
            </a:r>
          </a:p>
          <a:p>
            <a:pPr marL="0" marR="0" lvl="0" indent="0" algn="l" defTabSz="455474" rtl="0" eaLnBrk="1" fontAlgn="auto" latinLnBrk="0" hangingPunct="1">
              <a:lnSpc>
                <a:spcPct val="100000"/>
              </a:lnSpc>
              <a:spcBef>
                <a:spcPts val="0"/>
              </a:spcBef>
              <a:spcAft>
                <a:spcPts val="0"/>
              </a:spcAft>
              <a:buClrTx/>
              <a:buSzTx/>
              <a:buFontTx/>
              <a:buNone/>
              <a:tabLst/>
              <a:defRPr/>
            </a:pPr>
            <a:endParaRPr lang="en-US" sz="1000" b="0" i="0" kern="1200" dirty="0">
              <a:effectLst/>
              <a:latin typeface="IBM Plex Sans Light" panose="020B0403050203000203" pitchFamily="34" charset="0"/>
            </a:endParaRPr>
          </a:p>
          <a:p>
            <a:pPr marL="0" marR="0" lvl="0" indent="0" algn="l" defTabSz="455474" rtl="0" eaLnBrk="1" fontAlgn="auto" latinLnBrk="0" hangingPunct="1">
              <a:lnSpc>
                <a:spcPct val="100000"/>
              </a:lnSpc>
              <a:spcBef>
                <a:spcPts val="0"/>
              </a:spcBef>
              <a:spcAft>
                <a:spcPts val="0"/>
              </a:spcAft>
              <a:buClrTx/>
              <a:buSzTx/>
              <a:buFontTx/>
              <a:buNone/>
              <a:tabLst/>
              <a:defRPr/>
            </a:pPr>
            <a:r>
              <a:rPr lang="es-ES" sz="1000" b="0" i="0" kern="1200" dirty="0">
                <a:effectLst/>
                <a:latin typeface="IBM Plex Sans Light" panose="020B0403050203000203" pitchFamily="34" charset="0"/>
              </a:rPr>
              <a:t>Comenzando con el valor de la consolidación de la herramienta de la plataforma de datos, IBM proporciona a las empresas una mayor agilidad al proporcionar capacidades para administrar y analizar datos dentro de una sola plataforma, así como la capacidad de infundir IA en las aplicaciones. Ya no es necesaria la consolidación manual y la costosa integración de las nubes de la competencia; deje los datos donde están y Cloud Pak </a:t>
            </a:r>
            <a:r>
              <a:rPr lang="es-ES" sz="1000" b="0" i="0" kern="1200" dirty="0" err="1">
                <a:effectLst/>
                <a:latin typeface="IBM Plex Sans Light" panose="020B0403050203000203" pitchFamily="34" charset="0"/>
              </a:rPr>
              <a:t>for</a:t>
            </a:r>
            <a:r>
              <a:rPr lang="es-ES" sz="1000" b="0" i="0" kern="1200" dirty="0">
                <a:effectLst/>
                <a:latin typeface="IBM Plex Sans Light" panose="020B0403050203000203" pitchFamily="34" charset="0"/>
              </a:rPr>
              <a:t> Data puede conectarse y aprovechar esos datos para la IA. Un informe de Forrester Total </a:t>
            </a:r>
            <a:r>
              <a:rPr lang="es-ES" sz="1000" b="0" i="0" kern="1200" dirty="0" err="1">
                <a:effectLst/>
                <a:latin typeface="IBM Plex Sans Light" panose="020B0403050203000203" pitchFamily="34" charset="0"/>
              </a:rPr>
              <a:t>Economic</a:t>
            </a:r>
            <a:r>
              <a:rPr lang="es-ES" sz="1000" b="0" i="0" kern="1200" dirty="0">
                <a:effectLst/>
                <a:latin typeface="IBM Plex Sans Light" panose="020B0403050203000203" pitchFamily="34" charset="0"/>
              </a:rPr>
              <a:t> </a:t>
            </a:r>
            <a:r>
              <a:rPr lang="es-ES" sz="1000" b="0" i="0" kern="1200" dirty="0" err="1">
                <a:effectLst/>
                <a:latin typeface="IBM Plex Sans Light" panose="020B0403050203000203" pitchFamily="34" charset="0"/>
              </a:rPr>
              <a:t>Impact</a:t>
            </a:r>
            <a:r>
              <a:rPr lang="es-ES" sz="1000" b="0" i="0" kern="1200" dirty="0">
                <a:effectLst/>
                <a:latin typeface="IBM Plex Sans Light" panose="020B0403050203000203" pitchFamily="34" charset="0"/>
              </a:rPr>
              <a:t> señaló que las empresas de hoy en día tienen dificultades para gestionar soluciones puntuales múltiples. Algunos proveedores tienen capacidades en la nube, mientras que otros tienen IA y quizás pocas integraciones con la nube. La plataforma integrada de Cloud Pak </a:t>
            </a:r>
            <a:r>
              <a:rPr lang="es-ES" sz="1000" b="0" i="0" kern="1200" dirty="0" err="1">
                <a:effectLst/>
                <a:latin typeface="IBM Plex Sans Light" panose="020B0403050203000203" pitchFamily="34" charset="0"/>
              </a:rPr>
              <a:t>for</a:t>
            </a:r>
            <a:r>
              <a:rPr lang="es-ES" sz="1000" b="0" i="0" kern="1200" dirty="0">
                <a:effectLst/>
                <a:latin typeface="IBM Plex Sans Light" panose="020B0403050203000203" pitchFamily="34" charset="0"/>
              </a:rPr>
              <a:t> Data es abierta y accesible, lo que significa que puede ejecutarse en la parte superior de una nube pública y/o en las instalaciones conectándose a los datos donde residen</a:t>
            </a:r>
            <a:r>
              <a:rPr lang="en-US" sz="1000" b="0" i="0" kern="1200" dirty="0">
                <a:effectLst/>
                <a:latin typeface="IBM Plex Sans Light" panose="020B0403050203000203" pitchFamily="34" charset="0"/>
              </a:rPr>
              <a:t>. </a:t>
            </a:r>
          </a:p>
          <a:p>
            <a:pPr marL="0" marR="0" lvl="0" indent="0" algn="l" defTabSz="455474" rtl="0" eaLnBrk="1" fontAlgn="auto" latinLnBrk="0" hangingPunct="1">
              <a:lnSpc>
                <a:spcPct val="100000"/>
              </a:lnSpc>
              <a:spcBef>
                <a:spcPts val="0"/>
              </a:spcBef>
              <a:spcAft>
                <a:spcPts val="0"/>
              </a:spcAft>
              <a:buClrTx/>
              <a:buSzTx/>
              <a:buFontTx/>
              <a:buNone/>
              <a:tabLst/>
              <a:defRPr/>
            </a:pPr>
            <a:endParaRPr lang="en-US" sz="1000" b="0" i="0" kern="1200" dirty="0">
              <a:effectLst/>
              <a:latin typeface="IBM Plex Sans Light" panose="020B0403050203000203" pitchFamily="34" charset="0"/>
            </a:endParaRPr>
          </a:p>
          <a:p>
            <a:pPr marL="0" marR="0" lvl="0" indent="0" algn="l" defTabSz="455474" rtl="0" eaLnBrk="1" fontAlgn="auto" latinLnBrk="0" hangingPunct="1">
              <a:lnSpc>
                <a:spcPct val="100000"/>
              </a:lnSpc>
              <a:spcBef>
                <a:spcPts val="0"/>
              </a:spcBef>
              <a:spcAft>
                <a:spcPts val="0"/>
              </a:spcAft>
              <a:buClrTx/>
              <a:buSzTx/>
              <a:buFontTx/>
              <a:buNone/>
              <a:tabLst/>
              <a:defRPr/>
            </a:pPr>
            <a:r>
              <a:rPr lang="es-ES" sz="1000" b="0" i="0" kern="1200" dirty="0">
                <a:effectLst/>
                <a:latin typeface="IBM Plex Sans Light" panose="020B0403050203000203" pitchFamily="34" charset="0"/>
              </a:rPr>
              <a:t>Esto nos lleva al segundo punto, desbloquear un nuevo valor de la infraestructura existente. Una vez que los clientes tienen una base analítica lista para el negocio, se pueden explorar e implementar nuevos proyectos de crecimiento para obtener un ROI sustancial. Ya sea que los clientes deseen implementar una aplicación de código bajo y sin código para resolver sus problemas más difíciles de cadena de suministro u optimización (Referencia # 1), cumplir con los objetivos de cumplimiento regulatorio (Referencia # 2) o analizar cantidades masivas de datos no estructurados (Referencia # 3), las aplicaciones de IA de IBM basadas en Cloud Pak </a:t>
            </a:r>
            <a:r>
              <a:rPr lang="es-ES" sz="1000" b="0" i="0" kern="1200" dirty="0" err="1">
                <a:effectLst/>
                <a:latin typeface="IBM Plex Sans Light" panose="020B0403050203000203" pitchFamily="34" charset="0"/>
              </a:rPr>
              <a:t>for</a:t>
            </a:r>
            <a:r>
              <a:rPr lang="es-ES" sz="1000" b="0" i="0" kern="1200" dirty="0">
                <a:effectLst/>
                <a:latin typeface="IBM Plex Sans Light" panose="020B0403050203000203" pitchFamily="34" charset="0"/>
              </a:rPr>
              <a:t> Data pueden satisfacer sus necesidades</a:t>
            </a:r>
            <a:r>
              <a:rPr lang="en-US" sz="1000" b="0" i="0" kern="1200" dirty="0">
                <a:effectLst/>
                <a:latin typeface="IBM Plex Sans Light" panose="020B0403050203000203" pitchFamily="34" charset="0"/>
              </a:rPr>
              <a:t>. </a:t>
            </a:r>
          </a:p>
          <a:p>
            <a:pPr marL="0" marR="0" lvl="0" indent="0" algn="l" defTabSz="455474" rtl="0" eaLnBrk="1" fontAlgn="auto" latinLnBrk="0" hangingPunct="1">
              <a:lnSpc>
                <a:spcPct val="100000"/>
              </a:lnSpc>
              <a:spcBef>
                <a:spcPts val="0"/>
              </a:spcBef>
              <a:spcAft>
                <a:spcPts val="0"/>
              </a:spcAft>
              <a:buClrTx/>
              <a:buSzTx/>
              <a:buFontTx/>
              <a:buNone/>
              <a:tabLst/>
              <a:defRPr/>
            </a:pPr>
            <a:endParaRPr lang="en-US" sz="1000" b="0" i="0" kern="1200" dirty="0">
              <a:effectLst/>
              <a:latin typeface="IBM Plex Sans Light" panose="020B040305020300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000" b="0" i="0" dirty="0">
                <a:latin typeface="IBM Plex Sans Light" panose="020B0403050203000203" pitchFamily="34" charset="0"/>
              </a:rPr>
              <a:t>Cloud Pak </a:t>
            </a:r>
            <a:r>
              <a:rPr lang="es-ES" sz="1000" b="0" i="0" dirty="0" err="1">
                <a:latin typeface="IBM Plex Sans Light" panose="020B0403050203000203" pitchFamily="34" charset="0"/>
              </a:rPr>
              <a:t>for</a:t>
            </a:r>
            <a:r>
              <a:rPr lang="es-ES" sz="1000" b="0" i="0" dirty="0">
                <a:latin typeface="IBM Plex Sans Light" panose="020B0403050203000203" pitchFamily="34" charset="0"/>
              </a:rPr>
              <a:t> Data puede ser consumido por un cliente como un sistema </a:t>
            </a:r>
            <a:r>
              <a:rPr lang="es-ES" sz="1000" b="0" i="0" dirty="0" err="1">
                <a:latin typeface="IBM Plex Sans Light" panose="020B0403050203000203" pitchFamily="34" charset="0"/>
              </a:rPr>
              <a:t>hiperconvergente</a:t>
            </a:r>
            <a:r>
              <a:rPr lang="es-ES" sz="1000" b="0" i="0" dirty="0">
                <a:latin typeface="IBM Plex Sans Light" panose="020B0403050203000203" pitchFamily="34" charset="0"/>
              </a:rPr>
              <a:t> con Cloud Pak </a:t>
            </a:r>
            <a:r>
              <a:rPr lang="es-ES" sz="1000" b="0" i="0" dirty="0" err="1">
                <a:latin typeface="IBM Plex Sans Light" panose="020B0403050203000203" pitchFamily="34" charset="0"/>
              </a:rPr>
              <a:t>for</a:t>
            </a:r>
            <a:r>
              <a:rPr lang="es-ES" sz="1000" b="0" i="0" dirty="0">
                <a:latin typeface="IBM Plex Sans Light" panose="020B0403050203000203" pitchFamily="34" charset="0"/>
              </a:rPr>
              <a:t> Data </a:t>
            </a:r>
            <a:r>
              <a:rPr lang="es-ES" sz="1000" b="0" i="0" dirty="0" err="1">
                <a:latin typeface="IBM Plex Sans Light" panose="020B0403050203000203" pitchFamily="34" charset="0"/>
              </a:rPr>
              <a:t>System</a:t>
            </a:r>
            <a:r>
              <a:rPr lang="es-ES" sz="1000" b="0" i="0" dirty="0">
                <a:latin typeface="IBM Plex Sans Light" panose="020B0403050203000203" pitchFamily="34" charset="0"/>
              </a:rPr>
              <a:t>, desplegado en la nube de su elección (Cloud Pak </a:t>
            </a:r>
            <a:r>
              <a:rPr lang="es-ES" sz="1000" b="0" i="0" dirty="0" err="1">
                <a:latin typeface="IBM Plex Sans Light" panose="020B0403050203000203" pitchFamily="34" charset="0"/>
              </a:rPr>
              <a:t>for</a:t>
            </a:r>
            <a:r>
              <a:rPr lang="es-ES" sz="1000" b="0" i="0" dirty="0">
                <a:latin typeface="IBM Plex Sans Light" panose="020B0403050203000203" pitchFamily="34" charset="0"/>
              </a:rPr>
              <a:t> Data) o gestionado completamente por IBM con Cloud Pak </a:t>
            </a:r>
            <a:r>
              <a:rPr lang="es-ES" sz="1000" b="0" i="0" dirty="0" err="1">
                <a:latin typeface="IBM Plex Sans Light" panose="020B0403050203000203" pitchFamily="34" charset="0"/>
              </a:rPr>
              <a:t>for</a:t>
            </a:r>
            <a:r>
              <a:rPr lang="es-ES" sz="1000" b="0" i="0" dirty="0">
                <a:latin typeface="IBM Plex Sans Light" panose="020B0403050203000203" pitchFamily="34" charset="0"/>
              </a:rPr>
              <a:t> Data as a </a:t>
            </a:r>
            <a:r>
              <a:rPr lang="es-ES" sz="1000" b="0" i="0" dirty="0" err="1">
                <a:latin typeface="IBM Plex Sans Light" panose="020B0403050203000203" pitchFamily="34" charset="0"/>
              </a:rPr>
              <a:t>Service</a:t>
            </a:r>
            <a:r>
              <a:rPr lang="es-ES" sz="1000" b="0" i="0" dirty="0">
                <a:latin typeface="IBM Plex Sans Light" panose="020B0403050203000203" pitchFamily="34" charset="0"/>
              </a:rPr>
              <a:t>. Todo esto es posible gracias a una arquitectura de microservicios que utiliza la plataforma de contenedores de Red </a:t>
            </a:r>
            <a:r>
              <a:rPr lang="es-ES" sz="1000" b="0" i="0" dirty="0" err="1">
                <a:latin typeface="IBM Plex Sans Light" panose="020B0403050203000203" pitchFamily="34" charset="0"/>
              </a:rPr>
              <a:t>Hat</a:t>
            </a:r>
            <a:r>
              <a:rPr lang="es-ES" sz="1000" b="0" i="0" dirty="0">
                <a:latin typeface="IBM Plex Sans Light" panose="020B0403050203000203" pitchFamily="34" charset="0"/>
              </a:rPr>
              <a:t> </a:t>
            </a:r>
            <a:r>
              <a:rPr lang="es-ES" sz="1000" b="0" i="0" dirty="0" err="1">
                <a:latin typeface="IBM Plex Sans Light" panose="020B0403050203000203" pitchFamily="34" charset="0"/>
              </a:rPr>
              <a:t>OpenShift</a:t>
            </a:r>
            <a:r>
              <a:rPr lang="es-ES" sz="1000" b="0" i="0" dirty="0">
                <a:latin typeface="IBM Plex Sans Light" panose="020B0403050203000203" pitchFamily="34" charset="0"/>
              </a:rPr>
              <a:t>. No existe una "talla única" en el entorno de TI moderno de hoy en día. Debido a esto, las empresas pueden beneficiarse de la compra de Cloud Pak </a:t>
            </a:r>
            <a:r>
              <a:rPr lang="es-ES" sz="1000" b="0" i="0" dirty="0" err="1">
                <a:latin typeface="IBM Plex Sans Light" panose="020B0403050203000203" pitchFamily="34" charset="0"/>
              </a:rPr>
              <a:t>for</a:t>
            </a:r>
            <a:r>
              <a:rPr lang="es-ES" sz="1000" b="0" i="0" dirty="0">
                <a:latin typeface="IBM Plex Sans Light" panose="020B0403050203000203" pitchFamily="34" charset="0"/>
              </a:rPr>
              <a:t> Data de una manera que las empodere para el futuro y se adapte a su viaje de modernización</a:t>
            </a:r>
            <a:r>
              <a:rPr lang="en-US" sz="1000" b="0" i="0" dirty="0">
                <a:latin typeface="IBM Plex Sans Light" panose="020B040305020300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dirty="0">
              <a:latin typeface="IBM Plex Sans Light" panose="020B0403050203000203" pitchFamily="34" charset="0"/>
            </a:endParaRPr>
          </a:p>
          <a:p>
            <a:pPr marL="0" marR="0" lvl="0" indent="0" algn="l" defTabSz="455474" rtl="0" eaLnBrk="1" fontAlgn="auto" latinLnBrk="0" hangingPunct="1">
              <a:lnSpc>
                <a:spcPct val="100000"/>
              </a:lnSpc>
              <a:spcBef>
                <a:spcPts val="0"/>
              </a:spcBef>
              <a:spcAft>
                <a:spcPts val="0"/>
              </a:spcAft>
              <a:buClrTx/>
              <a:buSzTx/>
              <a:buFontTx/>
              <a:buNone/>
              <a:tabLst/>
              <a:defRPr/>
            </a:pPr>
            <a:r>
              <a:rPr lang="en-US" sz="1000" b="0" i="0" kern="1200" dirty="0">
                <a:effectLst/>
                <a:latin typeface="IBM Plex Sans Light" panose="020B0403050203000203" pitchFamily="34" charset="0"/>
              </a:rPr>
              <a:t>Sources</a:t>
            </a:r>
          </a:p>
          <a:p>
            <a:pPr marL="171450" marR="0" lvl="0" indent="-171450" algn="l" defTabSz="4554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effectLst/>
                <a:latin typeface="IBM Plex Sans Light" panose="020B0403050203000203" pitchFamily="34" charset="0"/>
              </a:rPr>
              <a:t>Forrester Total Economic Impact of IBM Cloud Pak for Data, February 2020, https://</a:t>
            </a:r>
            <a:r>
              <a:rPr lang="en-US" sz="1000" b="0" i="0" kern="1200" dirty="0" err="1">
                <a:effectLst/>
                <a:latin typeface="IBM Plex Sans Light" panose="020B0403050203000203" pitchFamily="34" charset="0"/>
              </a:rPr>
              <a:t>www.ibm.com</a:t>
            </a:r>
            <a:r>
              <a:rPr lang="en-US" sz="1000" b="0" i="0" kern="1200" dirty="0">
                <a:effectLst/>
                <a:latin typeface="IBM Plex Sans Light" panose="020B0403050203000203" pitchFamily="34" charset="0"/>
              </a:rPr>
              <a:t>/downloads/</a:t>
            </a:r>
            <a:r>
              <a:rPr lang="en-US" sz="1000" b="0" i="0" kern="1200" dirty="0" err="1">
                <a:effectLst/>
                <a:latin typeface="IBM Plex Sans Light" panose="020B0403050203000203" pitchFamily="34" charset="0"/>
              </a:rPr>
              <a:t>cas</a:t>
            </a:r>
            <a:r>
              <a:rPr lang="en-US" sz="1000" b="0" i="0" kern="1200" dirty="0">
                <a:effectLst/>
                <a:latin typeface="IBM Plex Sans Light" panose="020B0403050203000203" pitchFamily="34" charset="0"/>
              </a:rPr>
              <a:t>/V5GNQKGE</a:t>
            </a:r>
          </a:p>
          <a:p>
            <a:pPr marL="171450" marR="0" lvl="0" indent="-171450" algn="l" defTabSz="4554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effectLst/>
                <a:latin typeface="IBM Plex Sans Light" panose="020B0403050203000203" pitchFamily="34" charset="0"/>
              </a:rPr>
              <a:t>Reference 1 Source: </a:t>
            </a:r>
            <a:r>
              <a:rPr lang="en-US" sz="1000" b="0" i="0" dirty="0">
                <a:latin typeface="IBM Plex Sans Light" panose="020B0403050203000203" pitchFamily="34" charset="0"/>
              </a:rPr>
              <a:t>https://</a:t>
            </a:r>
            <a:r>
              <a:rPr lang="en-US" sz="1000" b="0" i="0" dirty="0" err="1">
                <a:latin typeface="IBM Plex Sans Light" panose="020B0403050203000203" pitchFamily="34" charset="0"/>
              </a:rPr>
              <a:t>ibm.seismic.com</a:t>
            </a:r>
            <a:r>
              <a:rPr lang="en-US" sz="1000" b="0" i="0" dirty="0">
                <a:latin typeface="IBM Plex Sans Light" panose="020B0403050203000203" pitchFamily="34" charset="0"/>
              </a:rPr>
              <a:t>/Link/Content/DCuuFEMzs6AkmjSdWDs1zpfQ</a:t>
            </a:r>
            <a:endParaRPr lang="en-US" sz="1000" b="0" i="0" kern="1200" dirty="0">
              <a:effectLst/>
              <a:latin typeface="IBM Plex Sans Light" panose="020B0403050203000203" pitchFamily="34" charset="0"/>
            </a:endParaRPr>
          </a:p>
          <a:p>
            <a:pPr marL="171450" marR="0" lvl="0" indent="-171450" algn="l" defTabSz="4554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effectLst/>
                <a:latin typeface="IBM Plex Sans Light" panose="020B0403050203000203" pitchFamily="34" charset="0"/>
              </a:rPr>
              <a:t>Reference 2 Source: </a:t>
            </a:r>
            <a:r>
              <a:rPr lang="en-US" sz="1000" b="0" i="0" dirty="0">
                <a:latin typeface="IBM Plex Sans Light" panose="020B0403050203000203" pitchFamily="34" charset="0"/>
              </a:rPr>
              <a:t>https://</a:t>
            </a:r>
            <a:r>
              <a:rPr lang="en-US" sz="1000" b="0" i="0" dirty="0" err="1">
                <a:latin typeface="IBM Plex Sans Light" panose="020B0403050203000203" pitchFamily="34" charset="0"/>
              </a:rPr>
              <a:t>ibm.seismic.com</a:t>
            </a:r>
            <a:r>
              <a:rPr lang="en-US" sz="1000" b="0" i="0" dirty="0">
                <a:latin typeface="IBM Plex Sans Light" panose="020B0403050203000203" pitchFamily="34" charset="0"/>
              </a:rPr>
              <a:t>/Link/Content/DCq_soeMgH-06x8klU6rguTQ</a:t>
            </a:r>
            <a:endParaRPr lang="en-US" sz="1000" b="0" i="0" kern="1200" dirty="0">
              <a:effectLst/>
              <a:latin typeface="IBM Plex Sans Light" panose="020B0403050203000203" pitchFamily="34" charset="0"/>
            </a:endParaRPr>
          </a:p>
          <a:p>
            <a:pPr marL="171450" marR="0" lvl="0" indent="-171450" algn="l" defTabSz="4554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effectLst/>
                <a:latin typeface="IBM Plex Sans Light" panose="020B0403050203000203" pitchFamily="34" charset="0"/>
              </a:rPr>
              <a:t>Reference 3 Source: </a:t>
            </a:r>
            <a:r>
              <a:rPr lang="en-US" sz="1000" b="0" i="0" dirty="0">
                <a:latin typeface="IBM Plex Sans Light" panose="020B0403050203000203" pitchFamily="34" charset="0"/>
              </a:rPr>
              <a:t>https://</a:t>
            </a:r>
            <a:r>
              <a:rPr lang="en-US" sz="1000" b="0" i="0" dirty="0" err="1">
                <a:latin typeface="IBM Plex Sans Light" panose="020B0403050203000203" pitchFamily="34" charset="0"/>
              </a:rPr>
              <a:t>ibm.seismic.com</a:t>
            </a:r>
            <a:r>
              <a:rPr lang="en-US" sz="1000" b="0" i="0" dirty="0">
                <a:latin typeface="IBM Plex Sans Light" panose="020B0403050203000203" pitchFamily="34" charset="0"/>
              </a:rPr>
              <a:t>/Link/Content/DCAbLwvUmvBkikXH7Kirhphg</a:t>
            </a:r>
          </a:p>
          <a:p>
            <a:pPr marL="0" marR="0" lvl="0" indent="0" algn="l" defTabSz="455474" rtl="0" eaLnBrk="1" fontAlgn="auto" latinLnBrk="0" hangingPunct="1">
              <a:lnSpc>
                <a:spcPct val="100000"/>
              </a:lnSpc>
              <a:spcBef>
                <a:spcPts val="0"/>
              </a:spcBef>
              <a:spcAft>
                <a:spcPts val="0"/>
              </a:spcAft>
              <a:buClrTx/>
              <a:buSzTx/>
              <a:buFontTx/>
              <a:buNone/>
              <a:tabLst/>
              <a:defRPr/>
            </a:pPr>
            <a:endParaRPr lang="en-US" sz="1000" b="0" i="0" kern="1200" dirty="0">
              <a:effectLst/>
              <a:latin typeface="IBM Plex Sans Light" panose="020B0403050203000203" pitchFamily="34" charset="0"/>
            </a:endParaRPr>
          </a:p>
          <a:p>
            <a:pPr marL="0" marR="0" lvl="0" indent="0" algn="l" defTabSz="455474" rtl="0" eaLnBrk="1" fontAlgn="auto" latinLnBrk="0" hangingPunct="1">
              <a:lnSpc>
                <a:spcPct val="100000"/>
              </a:lnSpc>
              <a:spcBef>
                <a:spcPts val="0"/>
              </a:spcBef>
              <a:spcAft>
                <a:spcPts val="0"/>
              </a:spcAft>
              <a:buClrTx/>
              <a:buSzTx/>
              <a:buFontTx/>
              <a:buNone/>
              <a:tabLst/>
              <a:defRPr/>
            </a:pPr>
            <a:r>
              <a:rPr lang="en-US" sz="1000" b="0" i="0" kern="1200" dirty="0">
                <a:effectLst/>
                <a:latin typeface="IBM Plex Sans Light" panose="020B0403050203000203" pitchFamily="34" charset="0"/>
              </a:rPr>
              <a:t>See all Cloud Pak for Data external client reference stories here on Seismic: https://</a:t>
            </a:r>
            <a:r>
              <a:rPr lang="en-US" sz="1000" b="0" i="0" kern="1200" dirty="0" err="1">
                <a:effectLst/>
                <a:latin typeface="IBM Plex Sans Light" panose="020B0403050203000203" pitchFamily="34" charset="0"/>
              </a:rPr>
              <a:t>ibm.seismic.com</a:t>
            </a:r>
            <a:r>
              <a:rPr lang="en-US" sz="1000" b="0" i="0" kern="1200" dirty="0">
                <a:effectLst/>
                <a:latin typeface="IBM Plex Sans Light" panose="020B0403050203000203" pitchFamily="34" charset="0"/>
              </a:rPr>
              <a:t>/Link/Content/DC4HXEVGb54kuF-mTTcl4yBg</a:t>
            </a:r>
          </a:p>
          <a:p>
            <a:endParaRPr lang="en-US" sz="1000" b="0" i="0" dirty="0">
              <a:latin typeface="IBM Plex Sans Light" panose="020B0403050203000203" pitchFamily="34" charset="0"/>
            </a:endParaRPr>
          </a:p>
          <a:p>
            <a:endParaRPr lang="en-US" sz="10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2282851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1" dirty="0"/>
              <a:t>This packaging slide focuses on Cloud Pak for Data Software</a:t>
            </a:r>
            <a:r>
              <a:rPr lang="en-US" dirty="0"/>
              <a:t>. Cloud Pak for Data’s base services largely span the four Data and AI solution areas: Data Management, Data Fabric, Business Analytics, and Customer Care, allowing clients “out of the box” access to connect to data wherever it resides. There is no need for data movement with Cloud Pak for Data’s Data Virtualization (DV) capability and data source connectors. Cloud Pak for Data’s expanded capabilities enable enterprises to maintain a true data fabric. After data is connected and governed, clients benefit from a trusted business ready foundation for analytics. </a:t>
            </a:r>
          </a:p>
          <a:p>
            <a:endParaRPr lang="en-US" dirty="0"/>
          </a:p>
          <a:p>
            <a:r>
              <a:rPr lang="en-US" dirty="0"/>
              <a:t>Watson Studio is IBM’s Integrated Development Environment (IDE) that allows for highly skilled data scientists or citizen data scientists (analysts without significant AI programming skills) to build, run, and manage AI models, and deploy them using Watson Studio’s deployment service. Watson Studio provides “low code” graphical interfaces for analyzing data, as well as programmatic tools like </a:t>
            </a:r>
            <a:r>
              <a:rPr lang="en-US" dirty="0" err="1"/>
              <a:t>Jupyter</a:t>
            </a:r>
            <a:r>
              <a:rPr lang="en-US" dirty="0"/>
              <a:t> Notebooks to build AI models. Products like SPSS Modeler and Decision Optimization (previously packaged as a Cloud Pak for Data Cartridge) are included in the base Cloud Pak for Data version 4.5 enrichment, thus provide greater value for clients looking to use Cloud Pak for Data for Trusted AI use cases. </a:t>
            </a:r>
          </a:p>
          <a:p>
            <a:endParaRPr lang="en-US" dirty="0"/>
          </a:p>
          <a:p>
            <a:r>
              <a:rPr lang="en-US" dirty="0"/>
              <a:t>IBM has an extensive suite of Original Equipment Manufacturer (OEM) partnerships to expand upon base services like open-source databases (</a:t>
            </a:r>
            <a:r>
              <a:rPr lang="en-US" dirty="0" err="1"/>
              <a:t>EnterpriseDB</a:t>
            </a:r>
            <a:r>
              <a:rPr lang="en-US" dirty="0"/>
              <a:t>, MongoDB, DataStax, among others). While not covered in this presentation, IBM has new OEM partnerships with Anaconda and Palantir to offer ever greater capabilities with OEMs beyond the base services. </a:t>
            </a:r>
          </a:p>
          <a:p>
            <a:endParaRPr lang="en-US" dirty="0"/>
          </a:p>
          <a:p>
            <a:r>
              <a:rPr lang="en-US" dirty="0"/>
              <a:t>For clients ready to deploy Customer Care Applications, IBM offers many Watson applications as “Cartridges”. More details on Data and AI brand’s AI Applications are covered in other presentations.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1819564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defTabSz="914377">
              <a:defRPr/>
            </a:pPr>
            <a:r>
              <a:rPr lang="es-ES" sz="1000" b="0" i="0" dirty="0">
                <a:solidFill>
                  <a:schemeClr val="bg1"/>
                </a:solidFill>
                <a:latin typeface="IBM Plex Sans Light" panose="020B0403050203000203" pitchFamily="34" charset="0"/>
              </a:rPr>
              <a:t>¿Qué es un Cloud Pak para cartucho de datos?
En pocas palabras, un cartucho de Cloud Pak para datos ofrece capacidades ampliadas además de un número ya extenso de servicios básicos dentro de Cloud Pak para datos. Los cartuchos son un derecho todo en uno para el software restringido Red </a:t>
            </a:r>
            <a:r>
              <a:rPr lang="es-ES" sz="1000" b="0" i="0" dirty="0" err="1">
                <a:solidFill>
                  <a:schemeClr val="bg1"/>
                </a:solidFill>
                <a:latin typeface="IBM Plex Sans Light" panose="020B0403050203000203" pitchFamily="34" charset="0"/>
              </a:rPr>
              <a:t>Hat</a:t>
            </a:r>
            <a:r>
              <a:rPr lang="es-ES" sz="1000" b="0" i="0" dirty="0">
                <a:solidFill>
                  <a:schemeClr val="bg1"/>
                </a:solidFill>
                <a:latin typeface="IBM Plex Sans Light" panose="020B0403050203000203" pitchFamily="34" charset="0"/>
              </a:rPr>
              <a:t> </a:t>
            </a:r>
            <a:r>
              <a:rPr lang="es-ES" sz="1000" b="0" i="0" dirty="0" err="1">
                <a:solidFill>
                  <a:schemeClr val="bg1"/>
                </a:solidFill>
                <a:latin typeface="IBM Plex Sans Light" panose="020B0403050203000203" pitchFamily="34" charset="0"/>
              </a:rPr>
              <a:t>OpenShift</a:t>
            </a:r>
            <a:r>
              <a:rPr lang="es-ES" sz="1000" b="0" i="0" dirty="0">
                <a:solidFill>
                  <a:schemeClr val="bg1"/>
                </a:solidFill>
                <a:latin typeface="IBM Plex Sans Light" panose="020B0403050203000203" pitchFamily="34" charset="0"/>
              </a:rPr>
              <a:t> y Cloud Pak </a:t>
            </a:r>
            <a:r>
              <a:rPr lang="es-ES" sz="1000" b="0" i="0" dirty="0" err="1">
                <a:solidFill>
                  <a:schemeClr val="bg1"/>
                </a:solidFill>
                <a:latin typeface="IBM Plex Sans Light" panose="020B0403050203000203" pitchFamily="34" charset="0"/>
              </a:rPr>
              <a:t>for</a:t>
            </a:r>
            <a:r>
              <a:rPr lang="es-ES" sz="1000" b="0" i="0" dirty="0">
                <a:solidFill>
                  <a:schemeClr val="bg1"/>
                </a:solidFill>
                <a:latin typeface="IBM Plex Sans Light" panose="020B0403050203000203" pitchFamily="34" charset="0"/>
              </a:rPr>
              <a:t> Data Enterprise </a:t>
            </a:r>
            <a:r>
              <a:rPr lang="es-ES" sz="1000" b="0" i="0" dirty="0" err="1">
                <a:solidFill>
                  <a:schemeClr val="bg1"/>
                </a:solidFill>
                <a:latin typeface="IBM Plex Sans Light" panose="020B0403050203000203" pitchFamily="34" charset="0"/>
              </a:rPr>
              <a:t>Edition</a:t>
            </a:r>
            <a:r>
              <a:rPr lang="es-ES" sz="1000" b="0" i="0" dirty="0">
                <a:solidFill>
                  <a:schemeClr val="bg1"/>
                </a:solidFill>
                <a:latin typeface="IBM Plex Sans Light" panose="020B0403050203000203" pitchFamily="34" charset="0"/>
              </a:rPr>
              <a:t>. Esto significa que cuando un cliente compra un cartucho, puede:</a:t>
            </a:r>
            <a:r>
              <a:rPr lang="en-US" sz="1000" b="0" i="0" dirty="0">
                <a:solidFill>
                  <a:schemeClr val="bg1"/>
                </a:solidFill>
                <a:latin typeface="IBM Plex Sans Light" panose="020B0403050203000203" pitchFamily="34" charset="0"/>
              </a:rPr>
              <a:t>:</a:t>
            </a:r>
          </a:p>
          <a:p>
            <a:pPr defTabSz="914377">
              <a:defRPr/>
            </a:pPr>
            <a:endParaRPr lang="en-US" sz="1000" b="0" i="0" dirty="0">
              <a:solidFill>
                <a:schemeClr val="bg1"/>
              </a:solidFill>
              <a:latin typeface="IBM Plex Sans Light" panose="020B0403050203000203" pitchFamily="34" charset="0"/>
            </a:endParaRPr>
          </a:p>
          <a:p>
            <a:pPr marL="228600" indent="-228600" defTabSz="914377">
              <a:buFont typeface="+mj-lt"/>
              <a:buAutoNum type="arabicPeriod"/>
              <a:defRPr/>
            </a:pPr>
            <a:r>
              <a:rPr lang="es-ES" sz="1000" b="0" i="0" dirty="0">
                <a:solidFill>
                  <a:schemeClr val="bg1"/>
                </a:solidFill>
                <a:latin typeface="IBM Plex Sans Light" panose="020B0403050203000203" pitchFamily="34" charset="0"/>
              </a:rPr>
              <a:t>Aproveche </a:t>
            </a:r>
            <a:r>
              <a:rPr lang="es-ES" sz="1000" b="0" i="0" dirty="0" err="1">
                <a:solidFill>
                  <a:schemeClr val="bg1"/>
                </a:solidFill>
                <a:latin typeface="IBM Plex Sans Light" panose="020B0403050203000203" pitchFamily="34" charset="0"/>
              </a:rPr>
              <a:t>OpenShift</a:t>
            </a:r>
            <a:r>
              <a:rPr lang="es-ES" sz="1000" b="0" i="0" dirty="0">
                <a:solidFill>
                  <a:schemeClr val="bg1"/>
                </a:solidFill>
                <a:latin typeface="IBM Plex Sans Light" panose="020B0403050203000203" pitchFamily="34" charset="0"/>
              </a:rPr>
              <a:t> para implementar en la infraestructura de su elección</a:t>
            </a:r>
          </a:p>
          <a:p>
            <a:pPr marL="228600" indent="-228600" defTabSz="914377">
              <a:buFont typeface="+mj-lt"/>
              <a:buAutoNum type="arabicPeriod"/>
              <a:defRPr/>
            </a:pPr>
            <a:r>
              <a:rPr lang="es-ES" sz="1000" b="0" i="0" dirty="0">
                <a:solidFill>
                  <a:schemeClr val="bg1"/>
                </a:solidFill>
                <a:latin typeface="IBM Plex Sans Light" panose="020B0403050203000203" pitchFamily="34" charset="0"/>
              </a:rPr>
              <a:t>Modernice las cargas de trabajo con software en contenedores</a:t>
            </a:r>
          </a:p>
          <a:p>
            <a:pPr marL="228600" indent="-228600" defTabSz="914377">
              <a:buFont typeface="+mj-lt"/>
              <a:buAutoNum type="arabicPeriod"/>
              <a:defRPr/>
            </a:pPr>
            <a:r>
              <a:rPr lang="es-ES" sz="1000" b="0" i="0" dirty="0">
                <a:solidFill>
                  <a:schemeClr val="bg1"/>
                </a:solidFill>
                <a:latin typeface="IBM Plex Sans Light" panose="020B0403050203000203" pitchFamily="34" charset="0"/>
              </a:rPr>
              <a:t>Tener acceso a todos los servicios básicos</a:t>
            </a:r>
          </a:p>
          <a:p>
            <a:pPr marL="228600" indent="-228600" defTabSz="914377">
              <a:buFont typeface="+mj-lt"/>
              <a:buAutoNum type="arabicPeriod"/>
              <a:defRPr/>
            </a:pPr>
            <a:r>
              <a:rPr lang="es-ES" sz="1000" b="0" i="0" dirty="0">
                <a:solidFill>
                  <a:schemeClr val="bg1"/>
                </a:solidFill>
                <a:latin typeface="IBM Plex Sans Light" panose="020B0403050203000203" pitchFamily="34" charset="0"/>
              </a:rPr>
              <a:t>Modernice a su propio ritmo con derechos compartidos (es decir, la cantidad de licencias compradas que un cliente elige ejecutar de forma independiente o en contenedores)</a:t>
            </a:r>
          </a:p>
          <a:p>
            <a:pPr marL="228600" indent="-228600" defTabSz="914377">
              <a:buFont typeface="+mj-lt"/>
              <a:buAutoNum type="arabicPeriod"/>
              <a:defRPr/>
            </a:pPr>
            <a:endParaRPr lang="en-US" sz="1000" b="0" i="0" dirty="0">
              <a:solidFill>
                <a:schemeClr val="bg1"/>
              </a:solidFill>
              <a:latin typeface="IBM Plex Sans Light" panose="020B0403050203000203" pitchFamily="34" charset="0"/>
            </a:endParaRPr>
          </a:p>
          <a:p>
            <a:pPr marL="0" indent="0" defTabSz="914377">
              <a:buFont typeface="+mj-lt"/>
              <a:buNone/>
              <a:defRPr/>
            </a:pPr>
            <a:r>
              <a:rPr lang="es-ES" sz="1000" b="0" i="0" dirty="0">
                <a:solidFill>
                  <a:schemeClr val="bg1"/>
                </a:solidFill>
                <a:latin typeface="IBM Plex Sans Light" panose="020B0403050203000203" pitchFamily="34" charset="0"/>
              </a:rPr>
              <a:t>La estrategia de derechos compartidos de un cartucho permite diferentes escenarios de implementación que van desde la no </a:t>
            </a:r>
            <a:r>
              <a:rPr lang="es-ES" sz="1000" b="0" i="0" dirty="0" err="1">
                <a:solidFill>
                  <a:schemeClr val="bg1"/>
                </a:solidFill>
                <a:latin typeface="IBM Plex Sans Light" panose="020B0403050203000203" pitchFamily="34" charset="0"/>
              </a:rPr>
              <a:t>contenedorización</a:t>
            </a:r>
            <a:r>
              <a:rPr lang="es-ES" sz="1000" b="0" i="0" dirty="0">
                <a:solidFill>
                  <a:schemeClr val="bg1"/>
                </a:solidFill>
                <a:latin typeface="IBM Plex Sans Light" panose="020B0403050203000203" pitchFamily="34" charset="0"/>
              </a:rPr>
              <a:t> inicial, la </a:t>
            </a:r>
            <a:r>
              <a:rPr lang="es-ES" sz="1000" b="0" i="0" dirty="0" err="1">
                <a:solidFill>
                  <a:schemeClr val="bg1"/>
                </a:solidFill>
                <a:latin typeface="IBM Plex Sans Light" panose="020B0403050203000203" pitchFamily="34" charset="0"/>
              </a:rPr>
              <a:t>contenedorización</a:t>
            </a:r>
            <a:r>
              <a:rPr lang="es-ES" sz="1000" b="0" i="0" dirty="0">
                <a:solidFill>
                  <a:schemeClr val="bg1"/>
                </a:solidFill>
                <a:latin typeface="IBM Plex Sans Light" panose="020B0403050203000203" pitchFamily="34" charset="0"/>
              </a:rPr>
              <a:t> parcial hasta la </a:t>
            </a:r>
            <a:r>
              <a:rPr lang="es-ES" sz="1000" b="0" i="0" dirty="0" err="1">
                <a:solidFill>
                  <a:schemeClr val="bg1"/>
                </a:solidFill>
                <a:latin typeface="IBM Plex Sans Light" panose="020B0403050203000203" pitchFamily="34" charset="0"/>
              </a:rPr>
              <a:t>contenedorización</a:t>
            </a:r>
            <a:r>
              <a:rPr lang="es-ES" sz="1000" b="0" i="0" dirty="0">
                <a:solidFill>
                  <a:schemeClr val="bg1"/>
                </a:solidFill>
                <a:latin typeface="IBM Plex Sans Light" panose="020B0403050203000203" pitchFamily="34" charset="0"/>
              </a:rPr>
              <a:t> completa. La métrica de carga de un cartucho es IBM Virtual </a:t>
            </a:r>
            <a:r>
              <a:rPr lang="es-ES" sz="1000" b="0" i="0" dirty="0" err="1">
                <a:solidFill>
                  <a:schemeClr val="bg1"/>
                </a:solidFill>
                <a:latin typeface="IBM Plex Sans Light" panose="020B0403050203000203" pitchFamily="34" charset="0"/>
              </a:rPr>
              <a:t>Processor</a:t>
            </a:r>
            <a:r>
              <a:rPr lang="es-ES" sz="1000" b="0" i="0" dirty="0">
                <a:solidFill>
                  <a:schemeClr val="bg1"/>
                </a:solidFill>
                <a:latin typeface="IBM Plex Sans Light" panose="020B0403050203000203" pitchFamily="34" charset="0"/>
              </a:rPr>
              <a:t> Core (VPC). En el caso de una nueva licencia o cliente neto, los clientes recibirán una cantidad fija de VPC equivalentes (a través de una relación de conversión de la métrica de cargo no </a:t>
            </a:r>
            <a:r>
              <a:rPr lang="es-ES" sz="1000" b="0" i="0" dirty="0" err="1">
                <a:solidFill>
                  <a:schemeClr val="bg1"/>
                </a:solidFill>
                <a:latin typeface="IBM Plex Sans Light" panose="020B0403050203000203" pitchFamily="34" charset="0"/>
              </a:rPr>
              <a:t>contenedorizada</a:t>
            </a:r>
            <a:r>
              <a:rPr lang="es-ES" sz="1000" b="0" i="0" dirty="0">
                <a:solidFill>
                  <a:schemeClr val="bg1"/>
                </a:solidFill>
                <a:latin typeface="IBM Plex Sans Light" panose="020B0403050203000203" pitchFamily="34" charset="0"/>
              </a:rPr>
              <a:t>). Depende del cliente determinar qué grado de </a:t>
            </a:r>
            <a:r>
              <a:rPr lang="es-ES" sz="1000" b="0" i="0" dirty="0" err="1">
                <a:solidFill>
                  <a:schemeClr val="bg1"/>
                </a:solidFill>
                <a:latin typeface="IBM Plex Sans Light" panose="020B0403050203000203" pitchFamily="34" charset="0"/>
              </a:rPr>
              <a:t>contenedorización</a:t>
            </a:r>
            <a:r>
              <a:rPr lang="es-ES" sz="1000" b="0" i="0" dirty="0">
                <a:solidFill>
                  <a:schemeClr val="bg1"/>
                </a:solidFill>
                <a:latin typeface="IBM Plex Sans Light" panose="020B0403050203000203" pitchFamily="34" charset="0"/>
              </a:rPr>
              <a:t> (la asignación de VPC entre el producto independiente y el producto en contenedores) le gustaría.</a:t>
            </a:r>
          </a:p>
          <a:p>
            <a:pPr marL="0" indent="0" defTabSz="914377">
              <a:buFont typeface="+mj-lt"/>
              <a:buNone/>
              <a:defRPr/>
            </a:pPr>
            <a:endParaRPr lang="en-US" sz="1000" b="0" i="0" kern="1200" dirty="0">
              <a:solidFill>
                <a:schemeClr val="bg1"/>
              </a:solidFill>
              <a:latin typeface="IBM Plex Sans Light" panose="020B0403050203000203" pitchFamily="34" charset="0"/>
              <a:ea typeface="+mn-ea"/>
              <a:cs typeface="+mn-cs"/>
            </a:endParaRPr>
          </a:p>
          <a:p>
            <a:pPr marL="0" indent="0" defTabSz="914377">
              <a:buFont typeface="+mj-lt"/>
              <a:buNone/>
              <a:defRPr/>
            </a:pPr>
            <a:r>
              <a:rPr lang="es-ES" sz="1000" b="0" i="0" kern="1200" dirty="0">
                <a:solidFill>
                  <a:schemeClr val="bg1"/>
                </a:solidFill>
                <a:latin typeface="IBM Plex Sans Light" panose="020B0403050203000203" pitchFamily="34" charset="0"/>
                <a:ea typeface="+mn-ea"/>
                <a:cs typeface="+mn-cs"/>
              </a:rPr>
              <a:t>A la derecha de esta diapositiva se encuentra el Cloud Pak para cartuchos de datos.</a:t>
            </a:r>
            <a:endParaRPr lang="en-US" sz="1000" b="0" i="0" dirty="0">
              <a:latin typeface="IBM Plex Sans Light" panose="020B0403050203000203"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3197895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b="0" i="0" dirty="0">
                <a:latin typeface="IBM Plex Sans Light" panose="020B0403050203000203" pitchFamily="34" charset="0"/>
              </a:rPr>
              <a:t>When should a Cartridge be sold to a client?</a:t>
            </a:r>
          </a:p>
          <a:p>
            <a:r>
              <a:rPr lang="en-US" sz="1000" b="0" i="0" dirty="0">
                <a:latin typeface="IBM Plex Sans Light" panose="020B0403050203000203" pitchFamily="34" charset="0"/>
              </a:rPr>
              <a:t>Cartridges should be proposed for new clients or existing clients looking for a net new license (for example, a new use case or expanding volume). Standalone proposals (no Cartridge Is part of the deal) will incur an additional internal approval process. </a:t>
            </a:r>
          </a:p>
          <a:p>
            <a:endParaRPr lang="en-US" sz="1000" b="0" i="0" dirty="0">
              <a:latin typeface="IBM Plex Sans Light" panose="020B0403050203000203" pitchFamily="34" charset="0"/>
            </a:endParaRPr>
          </a:p>
          <a:p>
            <a:r>
              <a:rPr lang="en-US" sz="1000" b="0" i="0" dirty="0">
                <a:latin typeface="IBM Plex Sans Light" panose="020B0403050203000203" pitchFamily="34" charset="0"/>
              </a:rPr>
              <a:t>What’s the value to the client?</a:t>
            </a:r>
          </a:p>
          <a:p>
            <a:r>
              <a:rPr lang="en-US" sz="1000" b="0" i="0" dirty="0">
                <a:latin typeface="IBM Plex Sans Light" panose="020B0403050203000203" pitchFamily="34" charset="0"/>
              </a:rPr>
              <a:t>By proposing a Cartridge, clients are enabled to meet their existing needs while also expanding future opportunities to modernize other workloads onto a containerized environment. If a client shares that they are not ready for a fully containerized solution, address the shared-entitlement scenario where they can continue to use their standalone products and move to containerized versions of their product at their own pace. The shared-entitlement scenario is also optimal for clients that requires features not yet available within Cloud Pak for Data. </a:t>
            </a:r>
          </a:p>
          <a:p>
            <a:endParaRPr lang="en-US" sz="1000" b="0" i="0" dirty="0">
              <a:latin typeface="IBM Plex Sans Light" panose="020B0403050203000203" pitchFamily="34" charset="0"/>
            </a:endParaRPr>
          </a:p>
          <a:p>
            <a:r>
              <a:rPr lang="en-US" sz="1000" b="0" i="0" dirty="0">
                <a:latin typeface="IBM Plex Sans Light" panose="020B0403050203000203" pitchFamily="34" charset="0"/>
              </a:rPr>
              <a:t>IBM Business Partners also receive a 10% incentive for selling Cloud Pak for Data Cartridges. </a:t>
            </a:r>
          </a:p>
          <a:p>
            <a:endParaRPr lang="en-US" sz="1000" b="0" i="0" dirty="0">
              <a:latin typeface="IBM Plex Sans Light" panose="020B0403050203000203" pitchFamily="34" charset="0"/>
            </a:endParaRPr>
          </a:p>
          <a:p>
            <a:endParaRPr lang="en-US" sz="1000" b="0" i="0" dirty="0">
              <a:latin typeface="IBM Plex Sans Light" panose="020B0403050203000203"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231718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Let’s dive deeper into the </a:t>
            </a:r>
            <a:r>
              <a:rPr lang="en-US" b="1" dirty="0"/>
              <a:t>shared-entitlement</a:t>
            </a:r>
            <a:r>
              <a:rPr lang="en-US" dirty="0"/>
              <a:t> concept. This slide illustrates a scenario for the Db2 Cartridge for a net new client or an existing client deploying a net new workload.   </a:t>
            </a:r>
          </a:p>
          <a:p>
            <a:endParaRPr lang="en-US" dirty="0"/>
          </a:p>
          <a:p>
            <a:r>
              <a:rPr lang="en-US" dirty="0"/>
              <a:t>The left side of this slide illustrates a client who has no containerization of the standalone product; this means that this client is able to consume all 100 Virtual Processor Cores (VPCs) equivalent of Db2 on Bare Metal or a VM (virtual machine). </a:t>
            </a:r>
          </a:p>
          <a:p>
            <a:endParaRPr lang="en-US" dirty="0"/>
          </a:p>
          <a:p>
            <a:r>
              <a:rPr lang="en-US" dirty="0"/>
              <a:t>In the middle, is a client using partial containerization of standalone Db2. Of the 100 VPCs purchased, this client chooses to consume only 60 VPC equivalent of Db2 as standalone, while containerizing 40 VPCs in Cloud Pak for Data. The total VPC count cannot exceed their entitlement of 100 VPCs. </a:t>
            </a:r>
          </a:p>
          <a:p>
            <a:endParaRPr lang="en-US" dirty="0"/>
          </a:p>
          <a:p>
            <a:r>
              <a:rPr lang="en-US" dirty="0"/>
              <a:t>Finally on the right is a full containerization scenario. This client has opted to containerize their entire Db2 estate and deploy on Cloud Pak for Data, based on their initial 100 VPC equivalent starting point. For more details on this Db2 Cartridge scenario, visit the full illustration deck on Seismic at: </a:t>
            </a:r>
            <a:r>
              <a:rPr lang="en-US" dirty="0">
                <a:hlinkClick r:id="rId3"/>
              </a:rPr>
              <a:t>https://ibm.seismic.com/Link/Content/DCgHBG7lUVV06_qM7xZaaTJg</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Cloud Pak for Data Cartridges, a client is in control of when they modernize. The role of any IBM seller or Business Partner is to help clients determine the appropriate amount of initial containerization. IBM offers Expert Lab engagements focusing on Data Warehouse and Data Science use cases, as well as AI Apps workshops to assist the scenario. Learn more about these programs on Seismic at: </a:t>
            </a:r>
            <a:r>
              <a:rPr lang="en-US" dirty="0">
                <a:effectLst/>
                <a:hlinkClick r:id="rId4"/>
              </a:rPr>
              <a:t>https://ibm.seismic.com/Link/Content/DCE9YHoqiZW0aYQCClu49AYA</a:t>
            </a:r>
            <a:r>
              <a:rPr lang="en-US" dirty="0">
                <a:effectLst/>
              </a:rPr>
              <a:t>. </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91779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defTabSz="914377">
              <a:defRPr/>
            </a:pPr>
            <a:r>
              <a:rPr lang="en-US" b="1" dirty="0"/>
              <a:t>Modernization Upgrade</a:t>
            </a: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What if 1+1 equaled more than 2? That’s the idea of a Modernization Upgrade: to create a whole that is worth more than the sum of its parts. But first, let’s explore why it’s called a Modernization Upgrade. </a:t>
            </a:r>
            <a:r>
              <a:rPr lang="en-US" kern="1200" dirty="0">
                <a:effectLst/>
              </a:rPr>
              <a:t>It all ties back to Red Hat OpenShift and providing versatility with every service. Meaning, if a client is </a:t>
            </a:r>
            <a:r>
              <a:rPr lang="en-US" dirty="0"/>
              <a:t>on a journey to</a:t>
            </a:r>
            <a:r>
              <a:rPr lang="en-US" kern="1200" dirty="0">
                <a:effectLst/>
              </a:rPr>
              <a:t> AI, Cloud Pak for Data offers a set of pre-integrated data and AI services, delivered within an open and extensive cloud-native platform, giving clients all the capabilities needed to collect, organize, analyze data, and then infuse AI into applications and processes. By deploying on Red Hat OpenShift, clients can simplify operations and add flexibility for a hybrid cloud world. </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kern="1200" dirty="0">
              <a:effectLst/>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C</a:t>
            </a:r>
            <a:r>
              <a:rPr lang="en-US" kern="1200" dirty="0">
                <a:effectLst/>
              </a:rPr>
              <a:t>lients running legacy point solutions will benefit from a common interface, single-user authentication, and improved governance and security when they choose to modernize their estates. The integration within Cloud Pak for Data and interoperability of base services further enhances a client’s current workloads, while opening the door for expanded outcomes across the enterprise. Thus, clients can experience greater efficiencies on the platform today while unlocking new pathways to leverage and deploy AI in a way that single point solutions cannot. </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kern="1200" dirty="0">
              <a:effectLst/>
            </a:endParaRPr>
          </a:p>
          <a:p>
            <a:pPr lvl="0" defTabSz="914377">
              <a:defRPr/>
            </a:pPr>
            <a:r>
              <a:rPr lang="en-US" kern="1200" dirty="0">
                <a:effectLst/>
              </a:rPr>
              <a:t>So what does an existing client get when they upgrade from their current standalone software products? </a:t>
            </a:r>
            <a:r>
              <a:rPr lang="en-US" b="1" dirty="0"/>
              <a:t>Existing client</a:t>
            </a:r>
            <a:r>
              <a:rPr lang="en-US" b="1" kern="1200" dirty="0">
                <a:effectLst/>
              </a:rPr>
              <a:t>s, prior to </a:t>
            </a:r>
            <a:r>
              <a:rPr lang="en-US" b="1" dirty="0"/>
              <a:t>Subscription and Support (S&amp;S) </a:t>
            </a:r>
            <a:r>
              <a:rPr lang="en-US" b="1" kern="1200" dirty="0">
                <a:effectLst/>
              </a:rPr>
              <a:t>renewal, can trade-in their existing licenses of a stand-alone product and receive two things</a:t>
            </a:r>
            <a:r>
              <a:rPr lang="en-US" kern="1200" dirty="0">
                <a:effectLst/>
              </a:rPr>
              <a:t>. </a:t>
            </a:r>
            <a:r>
              <a:rPr lang="en-US" b="1" kern="1200" dirty="0">
                <a:effectLst/>
              </a:rPr>
              <a:t>First is the same number of Virtual </a:t>
            </a:r>
            <a:r>
              <a:rPr lang="en-US" b="1" dirty="0"/>
              <a:t>P</a:t>
            </a:r>
            <a:r>
              <a:rPr lang="en-US" b="1" kern="1200" dirty="0">
                <a:effectLst/>
              </a:rPr>
              <a:t>rocessor </a:t>
            </a:r>
            <a:r>
              <a:rPr lang="en-US" b="1" dirty="0"/>
              <a:t>C</a:t>
            </a:r>
            <a:r>
              <a:rPr lang="en-US" b="1" kern="1200" dirty="0">
                <a:effectLst/>
              </a:rPr>
              <a:t>ores (VPCs) of the modernized software license (Cartridge) plus the equivalent number of Cloud Pak for Data VPCs</a:t>
            </a:r>
            <a:r>
              <a:rPr lang="en-US" kern="1200" dirty="0">
                <a:effectLst/>
              </a:rPr>
              <a:t>. This means clients can start using Cloud Pak for Data immediately, and while executing an upgrade, clients can continue to leverage their existing services wherever they are. clients have the flexibility to choose when and how many existing services to containerize, via a shared entitlement. </a:t>
            </a:r>
            <a:r>
              <a:rPr lang="en-US" b="1" kern="1200" dirty="0">
                <a:effectLst/>
              </a:rPr>
              <a:t>There is a separate scenario where a client can exchange their existing services for even more Cloud Pak for Data base VPCs at a set multiplier</a:t>
            </a:r>
            <a:r>
              <a:rPr lang="en-US" kern="1200" dirty="0">
                <a:effectLst/>
              </a:rPr>
              <a:t>. </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kern="1200" dirty="0">
              <a:effectLst/>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kern="1200" dirty="0">
                <a:effectLst/>
              </a:rPr>
              <a:t>More details on the conversion ratios and scenarios can be found on Seismic at: </a:t>
            </a:r>
            <a:r>
              <a:rPr lang="en-US" dirty="0">
                <a:effectLst/>
                <a:hlinkClick r:id="rId3"/>
              </a:rPr>
              <a:t>https://ibm.seismic.com/Link/Content/DCmw9Rux5dDU-tRjGVlU6vow</a:t>
            </a:r>
            <a:r>
              <a:rPr lang="en-US" dirty="0">
                <a:effectLst/>
              </a:rPr>
              <a:t>. </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kern="1200" dirty="0">
              <a:effectLst/>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lang="en-US" kern="1200" dirty="0">
              <a:effectLst/>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lang="en-US" kern="1200" dirty="0">
              <a:effectLst/>
            </a:endParaRPr>
          </a:p>
          <a:p>
            <a:pPr defTabSz="914377">
              <a:defRPr/>
            </a:pPr>
            <a:endParaRPr lang="en-US" dirty="0"/>
          </a:p>
          <a:p>
            <a:pPr defTabSz="914377">
              <a:defRPr/>
            </a:pPr>
            <a:endParaRPr lang="en-US" dirty="0"/>
          </a:p>
          <a:p>
            <a:pPr defTabSz="914377">
              <a:defRPr/>
            </a:pP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3937583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4.xml"/><Relationship Id="rId5" Type="http://schemas.openxmlformats.org/officeDocument/2006/relationships/hyperlink" Target="http://dderoos@ca.ibm.com" TargetMode="Externa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hyperlink" Target="http://dataplatform.cloud.ibm.com/"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hyperlink" Target="https://ibm.seismic.com/Link/Content/DCtYvup8OwyUKTvZPRfwXIGA" TargetMode="External"/><Relationship Id="rId3" Type="http://schemas.openxmlformats.org/officeDocument/2006/relationships/image" Target="../media/image20.png"/><Relationship Id="rId7" Type="http://schemas.openxmlformats.org/officeDocument/2006/relationships/hyperlink" Target="https://ibm.seismic.com/Link/Content/DCsp7rvvYS70yP9lLtipgL1A" TargetMode="External"/><Relationship Id="rId12" Type="http://schemas.openxmlformats.org/officeDocument/2006/relationships/hyperlink" Target="https://app.ibmsalesconfigurator.com/#/"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dataplatform.cloud.ibm.com/" TargetMode="External"/><Relationship Id="rId11" Type="http://schemas.openxmlformats.org/officeDocument/2006/relationships/hyperlink" Target="https://viewer.mediafly.com/ibm" TargetMode="External"/><Relationship Id="rId5" Type="http://schemas.openxmlformats.org/officeDocument/2006/relationships/hyperlink" Target="https://techzone.ibm.com/collection/data-ai-live-demos-collection#tab-1" TargetMode="External"/><Relationship Id="rId10" Type="http://schemas.openxmlformats.org/officeDocument/2006/relationships/hyperlink" Target="https://ibm.seismic.com/Link/Content/DCzOJSixVtpUiNDzmSB1nDOQ" TargetMode="External"/><Relationship Id="rId4" Type="http://schemas.openxmlformats.org/officeDocument/2006/relationships/hyperlink" Target="https://cp4d-outcomes.techzone.ibm.com/" TargetMode="External"/><Relationship Id="rId9" Type="http://schemas.openxmlformats.org/officeDocument/2006/relationships/hyperlink" Target="https://www.ibm.com/products/cloud-pak-for-dat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3"/>
          <a:srcRect l="4926" t="16598" r="28271" b="16598"/>
          <a:stretch/>
        </p:blipFill>
        <p:spPr>
          <a:xfrm>
            <a:off x="-1" y="3572"/>
            <a:ext cx="24387175" cy="13712428"/>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4"/>
          <a:stretch>
            <a:fillRect/>
          </a:stretch>
        </p:blipFill>
        <p:spPr>
          <a:xfrm>
            <a:off x="22277328" y="12525486"/>
            <a:ext cx="1637874" cy="609440"/>
          </a:xfrm>
          <a:prstGeom prst="rect">
            <a:avLst/>
          </a:prstGeom>
        </p:spPr>
      </p:pic>
      <p:sp>
        <p:nvSpPr>
          <p:cNvPr id="5" name="Title 2">
            <a:extLst>
              <a:ext uri="{FF2B5EF4-FFF2-40B4-BE49-F238E27FC236}">
                <a16:creationId xmlns:a16="http://schemas.microsoft.com/office/drawing/2014/main" id="{374F1CBB-2708-AABF-6814-D84A1118F698}"/>
              </a:ext>
            </a:extLst>
          </p:cNvPr>
          <p:cNvSpPr>
            <a:spLocks noGrp="1"/>
          </p:cNvSpPr>
          <p:nvPr>
            <p:ph type="title"/>
          </p:nvPr>
        </p:nvSpPr>
        <p:spPr>
          <a:xfrm>
            <a:off x="288888" y="289333"/>
            <a:ext cx="8226462" cy="5739991"/>
          </a:xfrm>
        </p:spPr>
        <p:txBody>
          <a:bodyPr lIns="0" tIns="0" rIns="0" bIns="0" anchor="t"/>
          <a:lstStyle/>
          <a:p>
            <a:pPr defTabSz="1218956">
              <a:defRPr sz="10800">
                <a:solidFill>
                  <a:srgbClr val="000000"/>
                </a:solidFill>
              </a:defRPr>
            </a:pPr>
            <a:r>
              <a:rPr lang="en-US" sz="8800" dirty="0">
                <a:solidFill>
                  <a:schemeClr val="accent1"/>
                </a:solidFill>
                <a:latin typeface="+mj-lt"/>
              </a:rPr>
              <a:t>IBM Cloud Pak for Data: </a:t>
            </a:r>
            <a:br>
              <a:rPr lang="en-US" sz="8800" dirty="0">
                <a:solidFill>
                  <a:schemeClr val="accent1"/>
                </a:solidFill>
                <a:latin typeface="+mj-lt"/>
              </a:rPr>
            </a:br>
            <a:r>
              <a:rPr lang="en-US" sz="6600" dirty="0">
                <a:latin typeface="+mj-lt"/>
              </a:rPr>
              <a:t>Seller Enablement</a:t>
            </a:r>
            <a:br>
              <a:rPr lang="en-US" sz="6600" dirty="0">
                <a:latin typeface="+mj-lt"/>
              </a:rPr>
            </a:br>
            <a:endParaRPr lang="en-US" sz="4800" dirty="0">
              <a:solidFill>
                <a:schemeClr val="accent1"/>
              </a:solidFill>
            </a:endParaRPr>
          </a:p>
        </p:txBody>
      </p:sp>
      <p:sp>
        <p:nvSpPr>
          <p:cNvPr id="8" name="TextBox 7">
            <a:extLst>
              <a:ext uri="{FF2B5EF4-FFF2-40B4-BE49-F238E27FC236}">
                <a16:creationId xmlns:a16="http://schemas.microsoft.com/office/drawing/2014/main" id="{351BFA31-1EB1-7BBD-50D3-072C2AD4DD05}"/>
              </a:ext>
            </a:extLst>
          </p:cNvPr>
          <p:cNvSpPr txBox="1"/>
          <p:nvPr/>
        </p:nvSpPr>
        <p:spPr>
          <a:xfrm>
            <a:off x="471973" y="10826602"/>
            <a:ext cx="8226461" cy="230832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dirty="0"/>
              <a:t>Dirk </a:t>
            </a:r>
            <a:r>
              <a:rPr lang="en-US" dirty="0" err="1"/>
              <a:t>deRoos</a:t>
            </a:r>
            <a:endParaRPr lang="en-US" dirty="0"/>
          </a:p>
          <a:p>
            <a:r>
              <a:rPr lang="en-US" dirty="0"/>
              <a:t>WW Technology Sales Enablement</a:t>
            </a:r>
          </a:p>
          <a:p>
            <a:r>
              <a:rPr lang="en-US" dirty="0"/>
              <a:t>Data and AI </a:t>
            </a:r>
          </a:p>
          <a:p>
            <a:r>
              <a:rPr lang="en-US" dirty="0" err="1">
                <a:hlinkClick r:id="rId5"/>
              </a:rPr>
              <a:t>dderoos@ca.ibm.com</a:t>
            </a:r>
            <a:endParaRPr lang="en-US" dirty="0"/>
          </a:p>
        </p:txBody>
      </p:sp>
    </p:spTree>
    <p:extLst>
      <p:ext uri="{BB962C8B-B14F-4D97-AF65-F5344CB8AC3E}">
        <p14:creationId xmlns:p14="http://schemas.microsoft.com/office/powerpoint/2010/main" val="41157894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DBBC-1322-69D2-BE5E-E0CA1CF8F944}"/>
              </a:ext>
            </a:extLst>
          </p:cNvPr>
          <p:cNvSpPr>
            <a:spLocks noGrp="1"/>
          </p:cNvSpPr>
          <p:nvPr>
            <p:ph type="title"/>
          </p:nvPr>
        </p:nvSpPr>
        <p:spPr>
          <a:xfrm>
            <a:off x="576073" y="384048"/>
            <a:ext cx="9050527" cy="4573587"/>
          </a:xfrm>
        </p:spPr>
        <p:txBody>
          <a:bodyPr/>
          <a:lstStyle/>
          <a:p>
            <a:r>
              <a:rPr lang="en-US" sz="7200" dirty="0">
                <a:solidFill>
                  <a:schemeClr val="accent1"/>
                </a:solidFill>
              </a:rPr>
              <a:t>When</a:t>
            </a:r>
            <a:r>
              <a:rPr lang="en-US" sz="7200" dirty="0"/>
              <a:t> to sell a modernization upgrade, and </a:t>
            </a:r>
            <a:r>
              <a:rPr lang="en-US" sz="7200" dirty="0">
                <a:solidFill>
                  <a:schemeClr val="accent1"/>
                </a:solidFill>
              </a:rPr>
              <a:t>why</a:t>
            </a:r>
          </a:p>
        </p:txBody>
      </p:sp>
      <p:sp>
        <p:nvSpPr>
          <p:cNvPr id="3" name="Rectangle 2">
            <a:extLst>
              <a:ext uri="{FF2B5EF4-FFF2-40B4-BE49-F238E27FC236}">
                <a16:creationId xmlns:a16="http://schemas.microsoft.com/office/drawing/2014/main" id="{41181086-AE01-917F-3902-9E24505DC52D}"/>
              </a:ext>
            </a:extLst>
          </p:cNvPr>
          <p:cNvSpPr/>
          <p:nvPr/>
        </p:nvSpPr>
        <p:spPr bwMode="auto">
          <a:xfrm>
            <a:off x="12193587" y="17751"/>
            <a:ext cx="12193588" cy="137160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0" tIns="91440" rIns="91440" bIns="91440" numCol="1" rtlCol="0" anchor="t"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endParaRPr kumimoji="0" lang="en-US" sz="2800" b="0" i="0" u="none" strike="noStrike" cap="none" normalizeH="0" baseline="0" dirty="0">
              <a:ln>
                <a:noFill/>
              </a:ln>
              <a:solidFill>
                <a:schemeClr val="tx1"/>
              </a:solidFill>
              <a:effectLst/>
              <a:latin typeface="+mn-lt"/>
            </a:endParaRPr>
          </a:p>
          <a:p>
            <a:pPr marR="0" defTabSz="914400" rtl="0" eaLnBrk="1" fontAlgn="base" latinLnBrk="0" hangingPunct="1">
              <a:lnSpc>
                <a:spcPct val="100000"/>
              </a:lnSpc>
              <a:spcBef>
                <a:spcPct val="0"/>
              </a:spcBef>
              <a:spcAft>
                <a:spcPct val="0"/>
              </a:spcAft>
              <a:buClrTx/>
              <a:buSzTx/>
              <a:tabLst/>
            </a:pPr>
            <a:r>
              <a:rPr kumimoji="0" lang="en-US" u="none" strike="noStrike" cap="none" normalizeH="0" baseline="0" dirty="0">
                <a:ln>
                  <a:noFill/>
                </a:ln>
                <a:solidFill>
                  <a:schemeClr val="tx1"/>
                </a:solidFill>
                <a:effectLst/>
                <a:latin typeface="IBM Plex Sans" panose="020B0503050203000203" pitchFamily="34" charset="0"/>
              </a:rPr>
              <a:t>Sell a modernization upgrade to </a:t>
            </a:r>
            <a:r>
              <a:rPr kumimoji="0" lang="en-US" u="none" strike="noStrike" cap="none" normalizeH="0" baseline="0" dirty="0">
                <a:ln>
                  <a:noFill/>
                </a:ln>
                <a:solidFill>
                  <a:schemeClr val="accent1"/>
                </a:solidFill>
                <a:effectLst/>
                <a:latin typeface="IBM Plex Sans" panose="020B0503050203000203" pitchFamily="34" charset="0"/>
              </a:rPr>
              <a:t>existing clients </a:t>
            </a:r>
            <a:r>
              <a:rPr kumimoji="0" lang="en-US" u="none" strike="noStrike" cap="none" normalizeH="0" baseline="0" dirty="0">
                <a:ln>
                  <a:noFill/>
                </a:ln>
                <a:solidFill>
                  <a:schemeClr val="tx1"/>
                </a:solidFill>
                <a:effectLst/>
                <a:latin typeface="IBM Plex Sans" panose="020B0503050203000203" pitchFamily="34" charset="0"/>
              </a:rPr>
              <a:t>prior to S&amp;S renewal for eligible products</a:t>
            </a:r>
          </a:p>
          <a:p>
            <a:pPr marR="0" defTabSz="914400" rtl="0" eaLnBrk="1" fontAlgn="base" latinLnBrk="0" hangingPunct="1">
              <a:lnSpc>
                <a:spcPct val="100000"/>
              </a:lnSpc>
              <a:spcBef>
                <a:spcPct val="0"/>
              </a:spcBef>
              <a:spcAft>
                <a:spcPct val="0"/>
              </a:spcAft>
              <a:buClrTx/>
              <a:buSzTx/>
              <a:tabLst/>
            </a:pPr>
            <a:endParaRPr lang="en-US" dirty="0">
              <a:solidFill>
                <a:schemeClr val="tx1"/>
              </a:solidFill>
              <a:latin typeface="IBM Plex Sans" panose="020B0503050203000203" pitchFamily="34" charset="0"/>
            </a:endParaRPr>
          </a:p>
          <a:p>
            <a:pPr marR="0" defTabSz="914400" rtl="0" eaLnBrk="1" fontAlgn="base" latinLnBrk="0" hangingPunct="1">
              <a:lnSpc>
                <a:spcPct val="100000"/>
              </a:lnSpc>
              <a:spcBef>
                <a:spcPct val="0"/>
              </a:spcBef>
              <a:spcAft>
                <a:spcPct val="0"/>
              </a:spcAft>
              <a:buClrTx/>
              <a:buSzTx/>
              <a:tabLst/>
            </a:pPr>
            <a:r>
              <a:rPr kumimoji="0" lang="en-US" u="none" strike="noStrike" cap="none" normalizeH="0" baseline="0" dirty="0">
                <a:ln>
                  <a:noFill/>
                </a:ln>
                <a:solidFill>
                  <a:schemeClr val="tx1"/>
                </a:solidFill>
                <a:effectLst/>
                <a:latin typeface="IBM Plex Sans" panose="020B0503050203000203" pitchFamily="34" charset="0"/>
              </a:rPr>
              <a:t>Offered as:</a:t>
            </a:r>
          </a:p>
          <a:p>
            <a:pPr marR="0" defTabSz="914400" rtl="0" eaLnBrk="1" fontAlgn="base" latinLnBrk="0" hangingPunct="1">
              <a:lnSpc>
                <a:spcPct val="100000"/>
              </a:lnSpc>
              <a:spcBef>
                <a:spcPct val="0"/>
              </a:spcBef>
              <a:spcAft>
                <a:spcPct val="0"/>
              </a:spcAft>
              <a:buClrTx/>
              <a:buSzTx/>
              <a:tabLst/>
            </a:pPr>
            <a:endParaRPr kumimoji="0" lang="en-US" u="none" strike="noStrike" cap="none" normalizeH="0" baseline="0" dirty="0">
              <a:ln>
                <a:noFill/>
              </a:ln>
              <a:solidFill>
                <a:schemeClr val="tx1"/>
              </a:solidFill>
              <a:effectLst/>
              <a:latin typeface="IBM Plex Sans" panose="020B0503050203000203" pitchFamily="34" charset="0"/>
            </a:endParaRPr>
          </a:p>
        </p:txBody>
      </p:sp>
      <p:sp>
        <p:nvSpPr>
          <p:cNvPr id="5" name="TextBox 4">
            <a:extLst>
              <a:ext uri="{FF2B5EF4-FFF2-40B4-BE49-F238E27FC236}">
                <a16:creationId xmlns:a16="http://schemas.microsoft.com/office/drawing/2014/main" id="{F400664A-6E2A-73CF-BDBD-3E4F111FBD4C}"/>
              </a:ext>
            </a:extLst>
          </p:cNvPr>
          <p:cNvSpPr txBox="1"/>
          <p:nvPr/>
        </p:nvSpPr>
        <p:spPr>
          <a:xfrm>
            <a:off x="576073" y="4449635"/>
            <a:ext cx="11006327" cy="729430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685949">
              <a:defRPr/>
            </a:pPr>
            <a:r>
              <a:rPr lang="en-US" sz="3600">
                <a:latin typeface="IBM Plex Sans" panose="020B0503050203000203" pitchFamily="34" charset="0"/>
              </a:rPr>
              <a:t>A larger deal and highly cost-effective way for clients to meet current and future business needs</a:t>
            </a:r>
          </a:p>
          <a:p>
            <a:pPr defTabSz="685949">
              <a:defRPr/>
            </a:pPr>
            <a:endParaRPr lang="en-US" sz="3600" b="1"/>
          </a:p>
          <a:p>
            <a:pPr marL="342892" indent="-342892" defTabSz="685949">
              <a:buFont typeface="Arial" panose="020B0604020202020204" pitchFamily="34" charset="0"/>
              <a:buChar char="•"/>
              <a:defRPr/>
            </a:pPr>
            <a:r>
              <a:rPr lang="en-US" sz="3600"/>
              <a:t>Future-proof with new functionality and entitlement model with cartridge license</a:t>
            </a:r>
          </a:p>
          <a:p>
            <a:pPr marL="342892" indent="-342892" defTabSz="685949">
              <a:buFont typeface="Arial" panose="020B0604020202020204" pitchFamily="34" charset="0"/>
              <a:buChar char="•"/>
              <a:defRPr/>
            </a:pPr>
            <a:endParaRPr lang="en-US" sz="3600"/>
          </a:p>
          <a:p>
            <a:pPr marL="342892" indent="-342892" defTabSz="685949">
              <a:buFont typeface="Arial" panose="020B0604020202020204" pitchFamily="34" charset="0"/>
              <a:buChar char="•"/>
              <a:defRPr/>
            </a:pPr>
            <a:r>
              <a:rPr lang="en-US" sz="3600"/>
              <a:t>Implement data virtualization, data governance, data science etc. with Cloud Pak for Data</a:t>
            </a:r>
          </a:p>
          <a:p>
            <a:pPr marL="342892" indent="-342892" defTabSz="685949">
              <a:buFont typeface="Arial" panose="020B0604020202020204" pitchFamily="34" charset="0"/>
              <a:buChar char="•"/>
              <a:defRPr/>
            </a:pPr>
            <a:endParaRPr lang="en-US" sz="3600"/>
          </a:p>
          <a:p>
            <a:pPr marL="342892" indent="-342892" defTabSz="685949">
              <a:buFont typeface="Arial" panose="020B0604020202020204" pitchFamily="34" charset="0"/>
              <a:buChar char="•"/>
              <a:defRPr/>
            </a:pPr>
            <a:r>
              <a:rPr lang="en-US" sz="3600"/>
              <a:t>Flexibility in licenses, deployment models, and entitlement allocation across existing </a:t>
            </a:r>
            <a:br>
              <a:rPr lang="en-US" sz="3600"/>
            </a:br>
            <a:r>
              <a:rPr lang="en-US" sz="3600"/>
              <a:t>on-prem deployment and/or containerized deployment to any Cloud</a:t>
            </a:r>
            <a:endParaRPr lang="en-US" sz="3600" dirty="0"/>
          </a:p>
        </p:txBody>
      </p:sp>
      <p:sp>
        <p:nvSpPr>
          <p:cNvPr id="6" name="Oval 5">
            <a:extLst>
              <a:ext uri="{FF2B5EF4-FFF2-40B4-BE49-F238E27FC236}">
                <a16:creationId xmlns:a16="http://schemas.microsoft.com/office/drawing/2014/main" id="{6F6F6CB1-EEF0-5087-F27A-AFDDAC538978}"/>
              </a:ext>
            </a:extLst>
          </p:cNvPr>
          <p:cNvSpPr/>
          <p:nvPr/>
        </p:nvSpPr>
        <p:spPr bwMode="auto">
          <a:xfrm>
            <a:off x="12591648" y="3696058"/>
            <a:ext cx="914400" cy="914400"/>
          </a:xfrm>
          <a:prstGeom prst="ellipse">
            <a:avLst/>
          </a:prstGeom>
          <a:solidFill>
            <a:schemeClr val="accent4">
              <a:lumMod val="20000"/>
              <a:lumOff val="80000"/>
            </a:schemeClr>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accent4"/>
                </a:solidFill>
                <a:effectLst/>
                <a:latin typeface="+mn-lt"/>
              </a:rPr>
              <a:t>1</a:t>
            </a:r>
          </a:p>
        </p:txBody>
      </p:sp>
      <p:sp>
        <p:nvSpPr>
          <p:cNvPr id="7" name="Oval 6">
            <a:extLst>
              <a:ext uri="{FF2B5EF4-FFF2-40B4-BE49-F238E27FC236}">
                <a16:creationId xmlns:a16="http://schemas.microsoft.com/office/drawing/2014/main" id="{E612EC9E-4A78-E909-46F9-AD14B8B0F2BD}"/>
              </a:ext>
            </a:extLst>
          </p:cNvPr>
          <p:cNvSpPr/>
          <p:nvPr/>
        </p:nvSpPr>
        <p:spPr bwMode="auto">
          <a:xfrm>
            <a:off x="12591648" y="8160451"/>
            <a:ext cx="914400" cy="914400"/>
          </a:xfrm>
          <a:prstGeom prst="ellipse">
            <a:avLst/>
          </a:prstGeom>
          <a:solidFill>
            <a:schemeClr val="accent4">
              <a:lumMod val="20000"/>
              <a:lumOff val="80000"/>
            </a:schemeClr>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accent4"/>
                </a:solidFill>
                <a:effectLst/>
                <a:latin typeface="+mn-lt"/>
              </a:rPr>
              <a:t>2</a:t>
            </a:r>
          </a:p>
        </p:txBody>
      </p:sp>
      <p:cxnSp>
        <p:nvCxnSpPr>
          <p:cNvPr id="8" name="Straight Connector 7">
            <a:extLst>
              <a:ext uri="{FF2B5EF4-FFF2-40B4-BE49-F238E27FC236}">
                <a16:creationId xmlns:a16="http://schemas.microsoft.com/office/drawing/2014/main" id="{9A5D9C01-7A63-21BB-5AE6-79C1D5AB5589}"/>
              </a:ext>
            </a:extLst>
          </p:cNvPr>
          <p:cNvCxnSpPr>
            <a:cxnSpLocks/>
          </p:cNvCxnSpPr>
          <p:nvPr/>
        </p:nvCxnSpPr>
        <p:spPr bwMode="auto">
          <a:xfrm>
            <a:off x="12591648" y="7543800"/>
            <a:ext cx="11219454" cy="0"/>
          </a:xfrm>
          <a:prstGeom prst="line">
            <a:avLst/>
          </a:prstGeom>
          <a:ln w="12700">
            <a:solidFill>
              <a:schemeClr val="tx2">
                <a:lumMod val="75000"/>
                <a:lumOff val="2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EC36735A-1D4D-52B1-1B24-19428BC296DF}"/>
              </a:ext>
            </a:extLst>
          </p:cNvPr>
          <p:cNvSpPr txBox="1"/>
          <p:nvPr/>
        </p:nvSpPr>
        <p:spPr>
          <a:xfrm>
            <a:off x="13904109" y="3696058"/>
            <a:ext cx="9601200" cy="2018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sz="3200" dirty="0">
                <a:latin typeface="IBM Plex Sans" panose="020B0503050203000203" pitchFamily="34" charset="0"/>
                <a:cs typeface="Arial" panose="020B0604020202020204" pitchFamily="34" charset="0"/>
              </a:rPr>
              <a:t>Perpetual Trade Up</a:t>
            </a:r>
          </a:p>
          <a:p>
            <a:pPr algn="l" defTabSz="2438400">
              <a:buSzPct val="100000"/>
            </a:pPr>
            <a:endParaRPr lang="en-US" sz="3200" dirty="0">
              <a:cs typeface="Arial" panose="020B0604020202020204" pitchFamily="34" charset="0"/>
            </a:endParaRPr>
          </a:p>
          <a:p>
            <a:pPr marL="342900" indent="-342900" algn="l" defTabSz="2438400">
              <a:buSzPct val="100000"/>
              <a:buFont typeface="Arial" panose="020B0604020202020204" pitchFamily="34" charset="0"/>
              <a:buChar char="•"/>
            </a:pPr>
            <a:r>
              <a:rPr lang="en-US" sz="3200" dirty="0">
                <a:cs typeface="Arial" panose="020B0604020202020204" pitchFamily="34" charset="0"/>
              </a:rPr>
              <a:t>10% S&amp;S uplift + license fee for perpetual licenses</a:t>
            </a:r>
          </a:p>
          <a:p>
            <a:pPr marL="342900" indent="-342900" algn="l" defTabSz="2438400">
              <a:buSzPct val="100000"/>
              <a:buFont typeface="Arial" panose="020B0604020202020204" pitchFamily="34" charset="0"/>
              <a:buChar char="•"/>
            </a:pPr>
            <a:endParaRPr lang="en-US" sz="3200" dirty="0">
              <a:cs typeface="Arial" panose="020B0604020202020204" pitchFamily="34" charset="0"/>
            </a:endParaRPr>
          </a:p>
          <a:p>
            <a:pPr marL="342900" indent="-342900" algn="l" defTabSz="2438400">
              <a:buSzPct val="100000"/>
              <a:buFont typeface="Arial" panose="020B0604020202020204" pitchFamily="34" charset="0"/>
              <a:buChar char="•"/>
            </a:pPr>
            <a:r>
              <a:rPr lang="en-US" sz="3200" dirty="0">
                <a:cs typeface="Arial" panose="020B0604020202020204" pitchFamily="34" charset="0"/>
              </a:rPr>
              <a:t>Larger deal &gt; more margins</a:t>
            </a:r>
          </a:p>
        </p:txBody>
      </p:sp>
      <p:sp>
        <p:nvSpPr>
          <p:cNvPr id="10" name="TextBox 9">
            <a:extLst>
              <a:ext uri="{FF2B5EF4-FFF2-40B4-BE49-F238E27FC236}">
                <a16:creationId xmlns:a16="http://schemas.microsoft.com/office/drawing/2014/main" id="{BC4F49D2-2D3B-A60A-DD3C-E6F6939D635F}"/>
              </a:ext>
            </a:extLst>
          </p:cNvPr>
          <p:cNvSpPr txBox="1"/>
          <p:nvPr/>
        </p:nvSpPr>
        <p:spPr>
          <a:xfrm>
            <a:off x="13904109" y="8160451"/>
            <a:ext cx="9601200" cy="2018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sz="3200" dirty="0">
                <a:latin typeface="IBM Plex Sans" panose="020B0503050203000203" pitchFamily="34" charset="0"/>
                <a:cs typeface="Arial" panose="020B0604020202020204" pitchFamily="34" charset="0"/>
              </a:rPr>
              <a:t>Subscription (CTL) Upgrade</a:t>
            </a:r>
          </a:p>
          <a:p>
            <a:pPr algn="l" defTabSz="2438400">
              <a:buSzPct val="100000"/>
            </a:pPr>
            <a:endParaRPr lang="en-US" sz="3200" dirty="0">
              <a:cs typeface="Arial" panose="020B0604020202020204" pitchFamily="34" charset="0"/>
            </a:endParaRPr>
          </a:p>
          <a:p>
            <a:pPr marL="342900" indent="-342900" algn="l" defTabSz="2438400">
              <a:buSzPct val="100000"/>
              <a:buFont typeface="Arial" panose="020B0604020202020204" pitchFamily="34" charset="0"/>
              <a:buChar char="•"/>
            </a:pPr>
            <a:r>
              <a:rPr lang="en-US" sz="3200" dirty="0">
                <a:cs typeface="Arial" panose="020B0604020202020204" pitchFamily="34" charset="0"/>
              </a:rPr>
              <a:t>35% S&amp;S uplift for subscription license</a:t>
            </a:r>
          </a:p>
          <a:p>
            <a:pPr marL="342900" indent="-342900" algn="l" defTabSz="2438400">
              <a:buSzPct val="100000"/>
              <a:buFont typeface="Arial" panose="020B0604020202020204" pitchFamily="34" charset="0"/>
              <a:buChar char="•"/>
            </a:pPr>
            <a:endParaRPr lang="en-US" sz="3200" dirty="0">
              <a:cs typeface="Arial" panose="020B0604020202020204" pitchFamily="34" charset="0"/>
            </a:endParaRPr>
          </a:p>
          <a:p>
            <a:pPr marL="342900" indent="-342900" algn="l" defTabSz="2438400">
              <a:buSzPct val="100000"/>
              <a:buFont typeface="Arial" panose="020B0604020202020204" pitchFamily="34" charset="0"/>
              <a:buChar char="•"/>
            </a:pPr>
            <a:r>
              <a:rPr lang="en-US" sz="3200" dirty="0">
                <a:cs typeface="Arial" panose="020B0604020202020204" pitchFamily="34" charset="0"/>
              </a:rPr>
              <a:t>Larger deal and more upfront payment, especially with multi-year subscription</a:t>
            </a:r>
          </a:p>
          <a:p>
            <a:pPr marL="342900" indent="-342900" algn="l" defTabSz="2438400">
              <a:buSzPct val="100000"/>
              <a:buFont typeface="Arial" panose="020B0604020202020204" pitchFamily="34" charset="0"/>
              <a:buChar char="•"/>
            </a:pPr>
            <a:endParaRPr lang="en-US" sz="3200" dirty="0">
              <a:cs typeface="Arial" panose="020B0604020202020204" pitchFamily="34" charset="0"/>
            </a:endParaRPr>
          </a:p>
          <a:p>
            <a:pPr marL="342900" indent="-342900" algn="l" defTabSz="2438400">
              <a:buSzPct val="100000"/>
              <a:buFont typeface="Arial" panose="020B0604020202020204" pitchFamily="34" charset="0"/>
              <a:buChar char="•"/>
            </a:pPr>
            <a:r>
              <a:rPr lang="en-US" sz="3200" dirty="0">
                <a:cs typeface="Arial" panose="020B0604020202020204" pitchFamily="34" charset="0"/>
              </a:rPr>
              <a:t>Land and expand with the platform</a:t>
            </a:r>
          </a:p>
        </p:txBody>
      </p:sp>
      <p:sp>
        <p:nvSpPr>
          <p:cNvPr id="4" name="Rectangle 3">
            <a:extLst>
              <a:ext uri="{FF2B5EF4-FFF2-40B4-BE49-F238E27FC236}">
                <a16:creationId xmlns:a16="http://schemas.microsoft.com/office/drawing/2014/main" id="{C9533489-B138-3DD9-BACC-A59C1682C8B9}"/>
              </a:ext>
            </a:extLst>
          </p:cNvPr>
          <p:cNvSpPr/>
          <p:nvPr/>
        </p:nvSpPr>
        <p:spPr bwMode="auto">
          <a:xfrm>
            <a:off x="576073" y="12101073"/>
            <a:ext cx="6725631" cy="1230879"/>
          </a:xfrm>
          <a:prstGeom prst="rect">
            <a:avLst/>
          </a:prstGeom>
          <a:solidFill>
            <a:schemeClr val="bg1"/>
          </a:solidFill>
          <a:ln w="38100">
            <a:solidFill>
              <a:schemeClr val="accent5"/>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2800" u="none" strike="noStrike" cap="none" normalizeH="0" baseline="0" dirty="0">
                <a:ln>
                  <a:noFill/>
                </a:ln>
                <a:solidFill>
                  <a:schemeClr val="accent5"/>
                </a:solidFill>
                <a:effectLst/>
                <a:latin typeface="IBM Plex Sans Medium" panose="020B0503050203000203" pitchFamily="34" charset="0"/>
              </a:rPr>
              <a:t>Note: </a:t>
            </a:r>
            <a:r>
              <a:rPr kumimoji="0" lang="en-US" sz="2800" b="0" i="0" u="none" strike="noStrike" cap="none" normalizeH="0" baseline="0" dirty="0">
                <a:ln>
                  <a:noFill/>
                </a:ln>
                <a:solidFill>
                  <a:schemeClr val="accent5"/>
                </a:solidFill>
                <a:effectLst/>
                <a:latin typeface="+mn-lt"/>
              </a:rPr>
              <a:t>Modernization parts being deprecated Q3 2024. See slide 11!</a:t>
            </a:r>
          </a:p>
        </p:txBody>
      </p:sp>
      <p:sp>
        <p:nvSpPr>
          <p:cNvPr id="11" name="TextBox 10">
            <a:extLst>
              <a:ext uri="{FF2B5EF4-FFF2-40B4-BE49-F238E27FC236}">
                <a16:creationId xmlns:a16="http://schemas.microsoft.com/office/drawing/2014/main" id="{058C66B2-D076-A171-3186-43C638384127}"/>
              </a:ext>
            </a:extLst>
          </p:cNvPr>
          <p:cNvSpPr txBox="1"/>
          <p:nvPr/>
        </p:nvSpPr>
        <p:spPr>
          <a:xfrm>
            <a:off x="11887200" y="100203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40200064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B02B-8EA8-5EC7-8734-6ED781E91E62}"/>
              </a:ext>
            </a:extLst>
          </p:cNvPr>
          <p:cNvSpPr>
            <a:spLocks noGrp="1"/>
          </p:cNvSpPr>
          <p:nvPr>
            <p:ph type="title"/>
          </p:nvPr>
        </p:nvSpPr>
        <p:spPr>
          <a:xfrm>
            <a:off x="576072" y="384049"/>
            <a:ext cx="20593673" cy="2109770"/>
          </a:xfrm>
        </p:spPr>
        <p:txBody>
          <a:bodyPr/>
          <a:lstStyle/>
          <a:p>
            <a:pPr marL="0" marR="0" indent="0" defTabSz="914400" rtl="0" eaLnBrk="1" fontAlgn="base" latinLnBrk="0" hangingPunct="1">
              <a:lnSpc>
                <a:spcPct val="90000"/>
              </a:lnSpc>
              <a:spcBef>
                <a:spcPct val="0"/>
              </a:spcBef>
              <a:spcAft>
                <a:spcPct val="0"/>
              </a:spcAft>
              <a:tabLst/>
            </a:pPr>
            <a:r>
              <a:rPr lang="en-US" sz="7200" b="1" dirty="0">
                <a:solidFill>
                  <a:schemeClr val="tx1"/>
                </a:solidFill>
                <a:latin typeface="IBM Plex Sans Light" panose="020B0403050203000203" pitchFamily="34" charset="0"/>
              </a:rPr>
              <a:t>NEW:</a:t>
            </a:r>
            <a:r>
              <a:rPr lang="en-US" sz="7200" dirty="0">
                <a:solidFill>
                  <a:schemeClr val="tx1"/>
                </a:solidFill>
                <a:latin typeface="IBM Plex Sans Light" panose="020B0403050203000203" pitchFamily="34" charset="0"/>
              </a:rPr>
              <a:t> Modernization Parts are retiring soon,</a:t>
            </a:r>
            <a:br>
              <a:rPr lang="en-US" sz="7200" dirty="0">
                <a:solidFill>
                  <a:schemeClr val="tx1"/>
                </a:solidFill>
                <a:latin typeface="IBM Plex Sans Light" panose="020B0403050203000203" pitchFamily="34" charset="0"/>
              </a:rPr>
            </a:br>
            <a:r>
              <a:rPr lang="en-US" sz="7200" dirty="0">
                <a:solidFill>
                  <a:schemeClr val="tx1"/>
                </a:solidFill>
                <a:latin typeface="IBM Plex Sans" panose="020B0503050203000203" pitchFamily="34" charset="0"/>
              </a:rPr>
              <a:t>Cloud Pak for Data </a:t>
            </a:r>
            <a:r>
              <a:rPr lang="en-US" sz="7200" dirty="0">
                <a:solidFill>
                  <a:schemeClr val="accent1"/>
                </a:solidFill>
                <a:latin typeface="IBM Plex Sans" panose="020B0503050203000203" pitchFamily="34" charset="0"/>
              </a:rPr>
              <a:t>Cartridges</a:t>
            </a:r>
            <a:r>
              <a:rPr lang="en-US" sz="7200" dirty="0">
                <a:solidFill>
                  <a:schemeClr val="tx1"/>
                </a:solidFill>
                <a:latin typeface="IBM Plex Sans Light" panose="020B0403050203000203" pitchFamily="34" charset="0"/>
              </a:rPr>
              <a:t> will take their place</a:t>
            </a:r>
            <a:br>
              <a:rPr kumimoji="0" lang="en-US" sz="7200" u="none" strike="noStrike" cap="none" normalizeH="0" baseline="0" dirty="0">
                <a:ln>
                  <a:noFill/>
                </a:ln>
                <a:solidFill>
                  <a:schemeClr val="tx1"/>
                </a:solidFill>
                <a:effectLst/>
                <a:latin typeface="IBM Plex Sans Light" panose="020B0403050203000203" pitchFamily="34" charset="0"/>
              </a:rPr>
            </a:br>
            <a:endParaRPr lang="en-US" sz="7200" dirty="0"/>
          </a:p>
        </p:txBody>
      </p:sp>
      <p:sp>
        <p:nvSpPr>
          <p:cNvPr id="3" name="Rectangle 2">
            <a:extLst>
              <a:ext uri="{FF2B5EF4-FFF2-40B4-BE49-F238E27FC236}">
                <a16:creationId xmlns:a16="http://schemas.microsoft.com/office/drawing/2014/main" id="{85A15498-725F-7A75-C6B3-EF90B44D3BE1}"/>
              </a:ext>
            </a:extLst>
          </p:cNvPr>
          <p:cNvSpPr/>
          <p:nvPr/>
        </p:nvSpPr>
        <p:spPr bwMode="auto">
          <a:xfrm>
            <a:off x="286713" y="6858000"/>
            <a:ext cx="5325963" cy="5848911"/>
          </a:xfrm>
          <a:prstGeom prst="rect">
            <a:avLst/>
          </a:prstGeom>
          <a:solidFill>
            <a:srgbClr val="F4F4F4"/>
          </a:solidFill>
          <a:ln w="19050">
            <a:solidFill>
              <a:schemeClr val="tx2">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5400" b="0" i="0" u="none" strike="noStrike" cap="none" normalizeH="0" baseline="0" dirty="0">
                <a:ln>
                  <a:noFill/>
                </a:ln>
                <a:solidFill>
                  <a:schemeClr val="tx1">
                    <a:lumMod val="50000"/>
                    <a:lumOff val="50000"/>
                  </a:schemeClr>
                </a:solidFill>
                <a:effectLst/>
                <a:latin typeface="+mn-lt"/>
              </a:rPr>
              <a:t>Sunset</a:t>
            </a:r>
          </a:p>
        </p:txBody>
      </p:sp>
      <p:sp>
        <p:nvSpPr>
          <p:cNvPr id="4" name="Rectangle 3">
            <a:extLst>
              <a:ext uri="{FF2B5EF4-FFF2-40B4-BE49-F238E27FC236}">
                <a16:creationId xmlns:a16="http://schemas.microsoft.com/office/drawing/2014/main" id="{1EB66BA6-5181-E7C7-47E4-BE1F0EA11BD0}"/>
              </a:ext>
            </a:extLst>
          </p:cNvPr>
          <p:cNvSpPr/>
          <p:nvPr/>
        </p:nvSpPr>
        <p:spPr bwMode="auto">
          <a:xfrm>
            <a:off x="6330471" y="6858000"/>
            <a:ext cx="5325963" cy="5848911"/>
          </a:xfrm>
          <a:prstGeom prst="rect">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5400" b="0" i="0" u="none" strike="noStrike" cap="none" normalizeH="0" baseline="0" dirty="0">
                <a:ln>
                  <a:noFill/>
                </a:ln>
                <a:solidFill>
                  <a:schemeClr val="accent1"/>
                </a:solidFill>
                <a:effectLst/>
                <a:latin typeface="+mn-lt"/>
              </a:rPr>
              <a:t>Keep</a:t>
            </a:r>
          </a:p>
        </p:txBody>
      </p:sp>
      <p:sp>
        <p:nvSpPr>
          <p:cNvPr id="5" name="Rectangle 4">
            <a:extLst>
              <a:ext uri="{FF2B5EF4-FFF2-40B4-BE49-F238E27FC236}">
                <a16:creationId xmlns:a16="http://schemas.microsoft.com/office/drawing/2014/main" id="{D680BE40-1153-EF4C-41CE-DF70844E1B05}"/>
              </a:ext>
            </a:extLst>
          </p:cNvPr>
          <p:cNvSpPr/>
          <p:nvPr/>
        </p:nvSpPr>
        <p:spPr bwMode="auto">
          <a:xfrm>
            <a:off x="13204968" y="6858000"/>
            <a:ext cx="10316775" cy="5848911"/>
          </a:xfrm>
          <a:prstGeom prst="rect">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5400" b="0" i="0" u="none" strike="noStrike" cap="none" normalizeH="0" baseline="0" dirty="0">
                <a:ln>
                  <a:noFill/>
                </a:ln>
                <a:solidFill>
                  <a:schemeClr val="accent1"/>
                </a:solidFill>
                <a:effectLst/>
                <a:latin typeface="+mn-lt"/>
              </a:rPr>
              <a:t>New Parts</a:t>
            </a:r>
          </a:p>
        </p:txBody>
      </p:sp>
      <p:sp>
        <p:nvSpPr>
          <p:cNvPr id="6" name="Rectangle 5">
            <a:extLst>
              <a:ext uri="{FF2B5EF4-FFF2-40B4-BE49-F238E27FC236}">
                <a16:creationId xmlns:a16="http://schemas.microsoft.com/office/drawing/2014/main" id="{6A92C1E5-9777-CCE0-99AD-0A2494138479}"/>
              </a:ext>
            </a:extLst>
          </p:cNvPr>
          <p:cNvSpPr/>
          <p:nvPr/>
        </p:nvSpPr>
        <p:spPr bwMode="auto">
          <a:xfrm>
            <a:off x="913075" y="8728365"/>
            <a:ext cx="4073237" cy="1468582"/>
          </a:xfrm>
          <a:prstGeom prst="rect">
            <a:avLst/>
          </a:prstGeom>
          <a:solidFill>
            <a:schemeClr val="bg1"/>
          </a:solidFill>
          <a:ln w="19050">
            <a:solidFill>
              <a:schemeClr val="tx2">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b="0" i="0" u="none" strike="noStrike" cap="none" normalizeH="0" baseline="0" dirty="0">
                <a:ln>
                  <a:noFill/>
                </a:ln>
                <a:solidFill>
                  <a:schemeClr val="tx1">
                    <a:lumMod val="50000"/>
                    <a:lumOff val="50000"/>
                  </a:schemeClr>
                </a:solidFill>
                <a:effectLst/>
                <a:latin typeface="+mn-lt"/>
              </a:rPr>
              <a:t>Modernization Trade-ups</a:t>
            </a:r>
          </a:p>
        </p:txBody>
      </p:sp>
      <p:sp>
        <p:nvSpPr>
          <p:cNvPr id="8" name="Rectangle 7">
            <a:extLst>
              <a:ext uri="{FF2B5EF4-FFF2-40B4-BE49-F238E27FC236}">
                <a16:creationId xmlns:a16="http://schemas.microsoft.com/office/drawing/2014/main" id="{8848BD59-F32E-DDFE-566D-EA45CA8BA5CF}"/>
              </a:ext>
            </a:extLst>
          </p:cNvPr>
          <p:cNvSpPr/>
          <p:nvPr/>
        </p:nvSpPr>
        <p:spPr bwMode="auto">
          <a:xfrm>
            <a:off x="913075" y="10717638"/>
            <a:ext cx="4073237" cy="1468582"/>
          </a:xfrm>
          <a:prstGeom prst="rect">
            <a:avLst/>
          </a:prstGeom>
          <a:solidFill>
            <a:schemeClr val="bg1"/>
          </a:solidFill>
          <a:ln w="19050">
            <a:solidFill>
              <a:schemeClr val="tx2">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b="0" i="0" u="none" strike="noStrike" cap="none" normalizeH="0" baseline="0" dirty="0">
                <a:ln>
                  <a:noFill/>
                </a:ln>
                <a:solidFill>
                  <a:schemeClr val="tx1">
                    <a:lumMod val="50000"/>
                    <a:lumOff val="50000"/>
                  </a:schemeClr>
                </a:solidFill>
                <a:effectLst/>
                <a:latin typeface="+mn-lt"/>
              </a:rPr>
              <a:t>Modernization SL Upgrades</a:t>
            </a:r>
            <a:r>
              <a:rPr kumimoji="0" lang="en-US" b="0" i="0" u="none" strike="noStrike" cap="none" normalizeH="0" baseline="30000" dirty="0">
                <a:ln>
                  <a:noFill/>
                </a:ln>
                <a:solidFill>
                  <a:schemeClr val="tx1">
                    <a:lumMod val="50000"/>
                    <a:lumOff val="50000"/>
                  </a:schemeClr>
                </a:solidFill>
                <a:effectLst/>
                <a:latin typeface="+mn-lt"/>
              </a:rPr>
              <a:t>1</a:t>
            </a:r>
            <a:endParaRPr kumimoji="0" lang="en-US" b="0" i="0" u="none" strike="noStrike" cap="none" normalizeH="0" baseline="0" dirty="0">
              <a:ln>
                <a:noFill/>
              </a:ln>
              <a:solidFill>
                <a:schemeClr val="tx1">
                  <a:lumMod val="50000"/>
                  <a:lumOff val="50000"/>
                </a:schemeClr>
              </a:solidFill>
              <a:effectLst/>
              <a:latin typeface="+mn-lt"/>
            </a:endParaRPr>
          </a:p>
        </p:txBody>
      </p:sp>
      <p:sp>
        <p:nvSpPr>
          <p:cNvPr id="9" name="Rectangle 8">
            <a:extLst>
              <a:ext uri="{FF2B5EF4-FFF2-40B4-BE49-F238E27FC236}">
                <a16:creationId xmlns:a16="http://schemas.microsoft.com/office/drawing/2014/main" id="{62D13D0C-8264-7721-AB61-E8EE3F7DF30A}"/>
              </a:ext>
            </a:extLst>
          </p:cNvPr>
          <p:cNvSpPr/>
          <p:nvPr/>
        </p:nvSpPr>
        <p:spPr bwMode="auto">
          <a:xfrm>
            <a:off x="6956833" y="9782455"/>
            <a:ext cx="4073237" cy="1468582"/>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b="0" i="0" u="none" strike="noStrike" cap="none" normalizeH="0" baseline="0" dirty="0">
                <a:ln>
                  <a:noFill/>
                </a:ln>
                <a:solidFill>
                  <a:schemeClr val="accent1"/>
                </a:solidFill>
                <a:effectLst/>
                <a:latin typeface="+mn-lt"/>
              </a:rPr>
              <a:t>Modernization Renewals</a:t>
            </a:r>
          </a:p>
        </p:txBody>
      </p:sp>
      <p:sp>
        <p:nvSpPr>
          <p:cNvPr id="10" name="Rectangle 9">
            <a:extLst>
              <a:ext uri="{FF2B5EF4-FFF2-40B4-BE49-F238E27FC236}">
                <a16:creationId xmlns:a16="http://schemas.microsoft.com/office/drawing/2014/main" id="{93059169-A23A-F68C-8E9E-EBA1AEA38419}"/>
              </a:ext>
            </a:extLst>
          </p:cNvPr>
          <p:cNvSpPr/>
          <p:nvPr/>
        </p:nvSpPr>
        <p:spPr bwMode="auto">
          <a:xfrm>
            <a:off x="14710566" y="8728365"/>
            <a:ext cx="8184816" cy="1468582"/>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b="0" i="0" u="none" strike="noStrike" cap="none" normalizeH="0" baseline="0" dirty="0">
                <a:ln>
                  <a:noFill/>
                </a:ln>
                <a:solidFill>
                  <a:schemeClr val="accent1"/>
                </a:solidFill>
                <a:effectLst/>
                <a:latin typeface="+mn-lt"/>
              </a:rPr>
              <a:t>Cartridge Perpetual Trade-Ups</a:t>
            </a:r>
          </a:p>
        </p:txBody>
      </p:sp>
      <p:sp>
        <p:nvSpPr>
          <p:cNvPr id="11" name="Rectangle 10">
            <a:extLst>
              <a:ext uri="{FF2B5EF4-FFF2-40B4-BE49-F238E27FC236}">
                <a16:creationId xmlns:a16="http://schemas.microsoft.com/office/drawing/2014/main" id="{527EE95B-57BD-A651-B417-453299DF7164}"/>
              </a:ext>
            </a:extLst>
          </p:cNvPr>
          <p:cNvSpPr/>
          <p:nvPr/>
        </p:nvSpPr>
        <p:spPr bwMode="auto">
          <a:xfrm>
            <a:off x="14710566" y="10717638"/>
            <a:ext cx="8184816" cy="1468582"/>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b="0" i="0" u="none" strike="noStrike" cap="none" normalizeH="0" baseline="0" dirty="0">
                <a:ln>
                  <a:noFill/>
                </a:ln>
                <a:solidFill>
                  <a:schemeClr val="accent1"/>
                </a:solidFill>
                <a:effectLst/>
                <a:latin typeface="+mn-lt"/>
              </a:rPr>
              <a:t>Cartridge Subscription License Upgrades</a:t>
            </a:r>
          </a:p>
        </p:txBody>
      </p:sp>
      <p:sp>
        <p:nvSpPr>
          <p:cNvPr id="12" name="TextBox 11">
            <a:extLst>
              <a:ext uri="{FF2B5EF4-FFF2-40B4-BE49-F238E27FC236}">
                <a16:creationId xmlns:a16="http://schemas.microsoft.com/office/drawing/2014/main" id="{9AE05B96-CF01-BA62-C3A9-6676814590DC}"/>
              </a:ext>
            </a:extLst>
          </p:cNvPr>
          <p:cNvSpPr txBox="1"/>
          <p:nvPr/>
        </p:nvSpPr>
        <p:spPr>
          <a:xfrm>
            <a:off x="1981200" y="3158836"/>
            <a:ext cx="9536689"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sz="4000" dirty="0">
                <a:cs typeface="Arial" panose="020B0604020202020204" pitchFamily="34" charset="0"/>
              </a:rPr>
              <a:t>Existing clients will be able to continue to renew their entitlements, no new sales of Modernization parts.</a:t>
            </a:r>
          </a:p>
        </p:txBody>
      </p:sp>
      <p:sp>
        <p:nvSpPr>
          <p:cNvPr id="13" name="TextBox 12">
            <a:extLst>
              <a:ext uri="{FF2B5EF4-FFF2-40B4-BE49-F238E27FC236}">
                <a16:creationId xmlns:a16="http://schemas.microsoft.com/office/drawing/2014/main" id="{DC375358-E87F-A319-4A7D-3C2D57BF1905}"/>
              </a:ext>
            </a:extLst>
          </p:cNvPr>
          <p:cNvSpPr txBox="1"/>
          <p:nvPr/>
        </p:nvSpPr>
        <p:spPr>
          <a:xfrm>
            <a:off x="14401800" y="3019119"/>
            <a:ext cx="8981398" cy="3318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sz="4000" dirty="0">
                <a:cs typeface="Arial" panose="020B0604020202020204" pitchFamily="34" charset="0"/>
              </a:rPr>
              <a:t>Clients who still want to trade up their software to Cloud Pak for Data Cartridges will be able to do so with new upgrade and trade-up parts</a:t>
            </a:r>
          </a:p>
        </p:txBody>
      </p:sp>
      <p:sp>
        <p:nvSpPr>
          <p:cNvPr id="14" name="TextBox 13">
            <a:extLst>
              <a:ext uri="{FF2B5EF4-FFF2-40B4-BE49-F238E27FC236}">
                <a16:creationId xmlns:a16="http://schemas.microsoft.com/office/drawing/2014/main" id="{E2634288-7CFE-9561-62EE-0D27D54D2A6E}"/>
              </a:ext>
            </a:extLst>
          </p:cNvPr>
          <p:cNvSpPr txBox="1"/>
          <p:nvPr/>
        </p:nvSpPr>
        <p:spPr>
          <a:xfrm>
            <a:off x="12084337" y="9172855"/>
            <a:ext cx="692727" cy="121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algn="ctr" defTabSz="2438400">
              <a:buSzPct val="100000"/>
            </a:pPr>
            <a:r>
              <a:rPr lang="en-US" sz="5400" dirty="0">
                <a:cs typeface="Arial" panose="020B0604020202020204" pitchFamily="34" charset="0"/>
              </a:rPr>
              <a:t>+</a:t>
            </a:r>
          </a:p>
        </p:txBody>
      </p:sp>
      <p:sp>
        <p:nvSpPr>
          <p:cNvPr id="15" name="Oval 14">
            <a:extLst>
              <a:ext uri="{FF2B5EF4-FFF2-40B4-BE49-F238E27FC236}">
                <a16:creationId xmlns:a16="http://schemas.microsoft.com/office/drawing/2014/main" id="{D8DCC0D3-FCAC-D17D-C7CD-94F48F138BC1}"/>
              </a:ext>
            </a:extLst>
          </p:cNvPr>
          <p:cNvSpPr/>
          <p:nvPr/>
        </p:nvSpPr>
        <p:spPr bwMode="auto">
          <a:xfrm>
            <a:off x="745234" y="3158836"/>
            <a:ext cx="914400" cy="914400"/>
          </a:xfrm>
          <a:prstGeom prst="ellipse">
            <a:avLst/>
          </a:prstGeom>
          <a:solidFill>
            <a:schemeClr val="accent4">
              <a:lumMod val="20000"/>
              <a:lumOff val="80000"/>
            </a:schemeClr>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accent4"/>
                </a:solidFill>
                <a:effectLst/>
                <a:latin typeface="+mn-lt"/>
              </a:rPr>
              <a:t>1</a:t>
            </a:r>
          </a:p>
        </p:txBody>
      </p:sp>
      <p:sp>
        <p:nvSpPr>
          <p:cNvPr id="16" name="TextBox 15">
            <a:extLst>
              <a:ext uri="{FF2B5EF4-FFF2-40B4-BE49-F238E27FC236}">
                <a16:creationId xmlns:a16="http://schemas.microsoft.com/office/drawing/2014/main" id="{7731B562-3BAA-FAD0-A73D-DF6702B36107}"/>
              </a:ext>
            </a:extLst>
          </p:cNvPr>
          <p:cNvSpPr txBox="1"/>
          <p:nvPr/>
        </p:nvSpPr>
        <p:spPr>
          <a:xfrm>
            <a:off x="1181100" y="46863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17" name="Oval 16">
            <a:extLst>
              <a:ext uri="{FF2B5EF4-FFF2-40B4-BE49-F238E27FC236}">
                <a16:creationId xmlns:a16="http://schemas.microsoft.com/office/drawing/2014/main" id="{4585C540-071E-A20F-0527-5D531F6D5811}"/>
              </a:ext>
            </a:extLst>
          </p:cNvPr>
          <p:cNvSpPr/>
          <p:nvPr/>
        </p:nvSpPr>
        <p:spPr bwMode="auto">
          <a:xfrm>
            <a:off x="13066423" y="3158836"/>
            <a:ext cx="914400" cy="914400"/>
          </a:xfrm>
          <a:prstGeom prst="ellipse">
            <a:avLst/>
          </a:prstGeom>
          <a:solidFill>
            <a:schemeClr val="accent4">
              <a:lumMod val="20000"/>
              <a:lumOff val="80000"/>
            </a:schemeClr>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accent4"/>
                </a:solidFill>
                <a:effectLst/>
                <a:latin typeface="+mn-lt"/>
              </a:rPr>
              <a:t>2</a:t>
            </a:r>
          </a:p>
        </p:txBody>
      </p:sp>
      <p:sp>
        <p:nvSpPr>
          <p:cNvPr id="18" name="TextBox 17">
            <a:extLst>
              <a:ext uri="{FF2B5EF4-FFF2-40B4-BE49-F238E27FC236}">
                <a16:creationId xmlns:a16="http://schemas.microsoft.com/office/drawing/2014/main" id="{EB454A54-994C-6B54-3415-F0E772B00D08}"/>
              </a:ext>
            </a:extLst>
          </p:cNvPr>
          <p:cNvSpPr txBox="1"/>
          <p:nvPr/>
        </p:nvSpPr>
        <p:spPr>
          <a:xfrm>
            <a:off x="11597841" y="10602192"/>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248107810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153941-8464-BCF2-4760-81C35E59D3C2}"/>
              </a:ext>
            </a:extLst>
          </p:cNvPr>
          <p:cNvSpPr>
            <a:spLocks noGrp="1"/>
          </p:cNvSpPr>
          <p:nvPr>
            <p:ph type="title"/>
          </p:nvPr>
        </p:nvSpPr>
        <p:spPr/>
        <p:txBody>
          <a:bodyPr/>
          <a:lstStyle/>
          <a:p>
            <a:r>
              <a:rPr lang="en-US" dirty="0"/>
              <a:t>Why Cloud Pak for Data as-a-Service?</a:t>
            </a:r>
          </a:p>
        </p:txBody>
      </p:sp>
      <p:sp>
        <p:nvSpPr>
          <p:cNvPr id="21" name="Freeform 20">
            <a:extLst>
              <a:ext uri="{FF2B5EF4-FFF2-40B4-BE49-F238E27FC236}">
                <a16:creationId xmlns:a16="http://schemas.microsoft.com/office/drawing/2014/main" id="{8970FB73-2DDB-F6CB-EF29-72844ACD9435}"/>
              </a:ext>
            </a:extLst>
          </p:cNvPr>
          <p:cNvSpPr/>
          <p:nvPr/>
        </p:nvSpPr>
        <p:spPr>
          <a:xfrm>
            <a:off x="6700824" y="583519"/>
            <a:ext cx="337279" cy="388330"/>
          </a:xfrm>
          <a:custGeom>
            <a:avLst/>
            <a:gdLst>
              <a:gd name="connsiteX0" fmla="*/ 168640 w 337279"/>
              <a:gd name="connsiteY0" fmla="*/ 0 h 388330"/>
              <a:gd name="connsiteX1" fmla="*/ 0 w 337279"/>
              <a:gd name="connsiteY1" fmla="*/ 90650 h 388330"/>
              <a:gd name="connsiteX2" fmla="*/ 0 w 337279"/>
              <a:gd name="connsiteY2" fmla="*/ 297681 h 388330"/>
              <a:gd name="connsiteX3" fmla="*/ 168640 w 337279"/>
              <a:gd name="connsiteY3" fmla="*/ 388331 h 388330"/>
              <a:gd name="connsiteX4" fmla="*/ 337279 w 337279"/>
              <a:gd name="connsiteY4" fmla="*/ 297681 h 388330"/>
              <a:gd name="connsiteX5" fmla="*/ 337279 w 337279"/>
              <a:gd name="connsiteY5" fmla="*/ 90650 h 388330"/>
              <a:gd name="connsiteX6" fmla="*/ 168640 w 337279"/>
              <a:gd name="connsiteY6" fmla="*/ 0 h 388330"/>
              <a:gd name="connsiteX7" fmla="*/ 323634 w 337279"/>
              <a:gd name="connsiteY7" fmla="*/ 93624 h 388330"/>
              <a:gd name="connsiteX8" fmla="*/ 180303 w 337279"/>
              <a:gd name="connsiteY8" fmla="*/ 181678 h 388330"/>
              <a:gd name="connsiteX9" fmla="*/ 173171 w 337279"/>
              <a:gd name="connsiteY9" fmla="*/ 177721 h 388330"/>
              <a:gd name="connsiteX10" fmla="*/ 173171 w 337279"/>
              <a:gd name="connsiteY10" fmla="*/ 97202 h 388330"/>
              <a:gd name="connsiteX11" fmla="*/ 185794 w 337279"/>
              <a:gd name="connsiteY11" fmla="*/ 80758 h 388330"/>
              <a:gd name="connsiteX12" fmla="*/ 168627 w 337279"/>
              <a:gd name="connsiteY12" fmla="*/ 63621 h 388330"/>
              <a:gd name="connsiteX13" fmla="*/ 151473 w 337279"/>
              <a:gd name="connsiteY13" fmla="*/ 80758 h 388330"/>
              <a:gd name="connsiteX14" fmla="*/ 164096 w 337279"/>
              <a:gd name="connsiteY14" fmla="*/ 97202 h 388330"/>
              <a:gd name="connsiteX15" fmla="*/ 164096 w 337279"/>
              <a:gd name="connsiteY15" fmla="*/ 177709 h 388330"/>
              <a:gd name="connsiteX16" fmla="*/ 156964 w 337279"/>
              <a:gd name="connsiteY16" fmla="*/ 181665 h 388330"/>
              <a:gd name="connsiteX17" fmla="*/ 13633 w 337279"/>
              <a:gd name="connsiteY17" fmla="*/ 93624 h 388330"/>
              <a:gd name="connsiteX18" fmla="*/ 168640 w 337279"/>
              <a:gd name="connsiteY18" fmla="*/ 10307 h 388330"/>
              <a:gd name="connsiteX19" fmla="*/ 323634 w 337279"/>
              <a:gd name="connsiteY19" fmla="*/ 93624 h 388330"/>
              <a:gd name="connsiteX20" fmla="*/ 168640 w 337279"/>
              <a:gd name="connsiteY20" fmla="*/ 202230 h 388330"/>
              <a:gd name="connsiteX21" fmla="*/ 160561 w 337279"/>
              <a:gd name="connsiteY21" fmla="*/ 194165 h 388330"/>
              <a:gd name="connsiteX22" fmla="*/ 168640 w 337279"/>
              <a:gd name="connsiteY22" fmla="*/ 186101 h 388330"/>
              <a:gd name="connsiteX23" fmla="*/ 176718 w 337279"/>
              <a:gd name="connsiteY23" fmla="*/ 194165 h 388330"/>
              <a:gd name="connsiteX24" fmla="*/ 168640 w 337279"/>
              <a:gd name="connsiteY24" fmla="*/ 202230 h 388330"/>
              <a:gd name="connsiteX25" fmla="*/ 168640 w 337279"/>
              <a:gd name="connsiteY25" fmla="*/ 88823 h 388330"/>
              <a:gd name="connsiteX26" fmla="*/ 160561 w 337279"/>
              <a:gd name="connsiteY26" fmla="*/ 80758 h 388330"/>
              <a:gd name="connsiteX27" fmla="*/ 168640 w 337279"/>
              <a:gd name="connsiteY27" fmla="*/ 72694 h 388330"/>
              <a:gd name="connsiteX28" fmla="*/ 176718 w 337279"/>
              <a:gd name="connsiteY28" fmla="*/ 80758 h 388330"/>
              <a:gd name="connsiteX29" fmla="*/ 168640 w 337279"/>
              <a:gd name="connsiteY29" fmla="*/ 88823 h 388330"/>
              <a:gd name="connsiteX30" fmla="*/ 9088 w 337279"/>
              <a:gd name="connsiteY30" fmla="*/ 101474 h 388330"/>
              <a:gd name="connsiteX31" fmla="*/ 152230 w 337279"/>
              <a:gd name="connsiteY31" fmla="*/ 189415 h 388330"/>
              <a:gd name="connsiteX32" fmla="*/ 151473 w 337279"/>
              <a:gd name="connsiteY32" fmla="*/ 194165 h 388330"/>
              <a:gd name="connsiteX33" fmla="*/ 152268 w 337279"/>
              <a:gd name="connsiteY33" fmla="*/ 199029 h 388330"/>
              <a:gd name="connsiteX34" fmla="*/ 79233 w 337279"/>
              <a:gd name="connsiteY34" fmla="*/ 244594 h 388330"/>
              <a:gd name="connsiteX35" fmla="*/ 67658 w 337279"/>
              <a:gd name="connsiteY35" fmla="*/ 240032 h 388330"/>
              <a:gd name="connsiteX36" fmla="*/ 50491 w 337279"/>
              <a:gd name="connsiteY36" fmla="*/ 257169 h 388330"/>
              <a:gd name="connsiteX37" fmla="*/ 67658 w 337279"/>
              <a:gd name="connsiteY37" fmla="*/ 274306 h 388330"/>
              <a:gd name="connsiteX38" fmla="*/ 84825 w 337279"/>
              <a:gd name="connsiteY38" fmla="*/ 257169 h 388330"/>
              <a:gd name="connsiteX39" fmla="*/ 84042 w 337279"/>
              <a:gd name="connsiteY39" fmla="*/ 252305 h 388330"/>
              <a:gd name="connsiteX40" fmla="*/ 157065 w 337279"/>
              <a:gd name="connsiteY40" fmla="*/ 206728 h 388330"/>
              <a:gd name="connsiteX41" fmla="*/ 164096 w 337279"/>
              <a:gd name="connsiteY41" fmla="*/ 210609 h 388330"/>
              <a:gd name="connsiteX42" fmla="*/ 164096 w 337279"/>
              <a:gd name="connsiteY42" fmla="*/ 375566 h 388330"/>
              <a:gd name="connsiteX43" fmla="*/ 9088 w 337279"/>
              <a:gd name="connsiteY43" fmla="*/ 292263 h 388330"/>
              <a:gd name="connsiteX44" fmla="*/ 9088 w 337279"/>
              <a:gd name="connsiteY44" fmla="*/ 101474 h 388330"/>
              <a:gd name="connsiteX45" fmla="*/ 75736 w 337279"/>
              <a:gd name="connsiteY45" fmla="*/ 257169 h 388330"/>
              <a:gd name="connsiteX46" fmla="*/ 67658 w 337279"/>
              <a:gd name="connsiteY46" fmla="*/ 265234 h 388330"/>
              <a:gd name="connsiteX47" fmla="*/ 59579 w 337279"/>
              <a:gd name="connsiteY47" fmla="*/ 257169 h 388330"/>
              <a:gd name="connsiteX48" fmla="*/ 67658 w 337279"/>
              <a:gd name="connsiteY48" fmla="*/ 249105 h 388330"/>
              <a:gd name="connsiteX49" fmla="*/ 75736 w 337279"/>
              <a:gd name="connsiteY49" fmla="*/ 257169 h 388330"/>
              <a:gd name="connsiteX50" fmla="*/ 173184 w 337279"/>
              <a:gd name="connsiteY50" fmla="*/ 375579 h 388330"/>
              <a:gd name="connsiteX51" fmla="*/ 173184 w 337279"/>
              <a:gd name="connsiteY51" fmla="*/ 210622 h 388330"/>
              <a:gd name="connsiteX52" fmla="*/ 180215 w 337279"/>
              <a:gd name="connsiteY52" fmla="*/ 206741 h 388330"/>
              <a:gd name="connsiteX53" fmla="*/ 253237 w 337279"/>
              <a:gd name="connsiteY53" fmla="*/ 252305 h 388330"/>
              <a:gd name="connsiteX54" fmla="*/ 252455 w 337279"/>
              <a:gd name="connsiteY54" fmla="*/ 257169 h 388330"/>
              <a:gd name="connsiteX55" fmla="*/ 269622 w 337279"/>
              <a:gd name="connsiteY55" fmla="*/ 274306 h 388330"/>
              <a:gd name="connsiteX56" fmla="*/ 286789 w 337279"/>
              <a:gd name="connsiteY56" fmla="*/ 257169 h 388330"/>
              <a:gd name="connsiteX57" fmla="*/ 269622 w 337279"/>
              <a:gd name="connsiteY57" fmla="*/ 240032 h 388330"/>
              <a:gd name="connsiteX58" fmla="*/ 258047 w 337279"/>
              <a:gd name="connsiteY58" fmla="*/ 244606 h 388330"/>
              <a:gd name="connsiteX59" fmla="*/ 185024 w 337279"/>
              <a:gd name="connsiteY59" fmla="*/ 199055 h 388330"/>
              <a:gd name="connsiteX60" fmla="*/ 185819 w 337279"/>
              <a:gd name="connsiteY60" fmla="*/ 194178 h 388330"/>
              <a:gd name="connsiteX61" fmla="*/ 185062 w 337279"/>
              <a:gd name="connsiteY61" fmla="*/ 189428 h 388330"/>
              <a:gd name="connsiteX62" fmla="*/ 328191 w 337279"/>
              <a:gd name="connsiteY62" fmla="*/ 101474 h 388330"/>
              <a:gd name="connsiteX63" fmla="*/ 328191 w 337279"/>
              <a:gd name="connsiteY63" fmla="*/ 292263 h 388330"/>
              <a:gd name="connsiteX64" fmla="*/ 173184 w 337279"/>
              <a:gd name="connsiteY64" fmla="*/ 375579 h 388330"/>
              <a:gd name="connsiteX65" fmla="*/ 261543 w 337279"/>
              <a:gd name="connsiteY65" fmla="*/ 257169 h 388330"/>
              <a:gd name="connsiteX66" fmla="*/ 269622 w 337279"/>
              <a:gd name="connsiteY66" fmla="*/ 249105 h 388330"/>
              <a:gd name="connsiteX67" fmla="*/ 277700 w 337279"/>
              <a:gd name="connsiteY67" fmla="*/ 257169 h 388330"/>
              <a:gd name="connsiteX68" fmla="*/ 269622 w 337279"/>
              <a:gd name="connsiteY68" fmla="*/ 265234 h 388330"/>
              <a:gd name="connsiteX69" fmla="*/ 261543 w 337279"/>
              <a:gd name="connsiteY69" fmla="*/ 257169 h 38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37279" h="388330">
                <a:moveTo>
                  <a:pt x="168640" y="0"/>
                </a:moveTo>
                <a:lnTo>
                  <a:pt x="0" y="90650"/>
                </a:lnTo>
                <a:lnTo>
                  <a:pt x="0" y="297681"/>
                </a:lnTo>
                <a:lnTo>
                  <a:pt x="168640" y="388331"/>
                </a:lnTo>
                <a:lnTo>
                  <a:pt x="337279" y="297681"/>
                </a:lnTo>
                <a:lnTo>
                  <a:pt x="337279" y="90650"/>
                </a:lnTo>
                <a:lnTo>
                  <a:pt x="168640" y="0"/>
                </a:lnTo>
                <a:close/>
                <a:moveTo>
                  <a:pt x="323634" y="93624"/>
                </a:moveTo>
                <a:lnTo>
                  <a:pt x="180303" y="181678"/>
                </a:lnTo>
                <a:cubicBezTo>
                  <a:pt x="178309" y="179826"/>
                  <a:pt x="175873" y="178465"/>
                  <a:pt x="173171" y="177721"/>
                </a:cubicBezTo>
                <a:lnTo>
                  <a:pt x="173171" y="97202"/>
                </a:lnTo>
                <a:cubicBezTo>
                  <a:pt x="180429" y="95199"/>
                  <a:pt x="185794" y="88621"/>
                  <a:pt x="185794" y="80758"/>
                </a:cubicBezTo>
                <a:cubicBezTo>
                  <a:pt x="185794" y="71308"/>
                  <a:pt x="178094" y="63621"/>
                  <a:pt x="168627" y="63621"/>
                </a:cubicBezTo>
                <a:cubicBezTo>
                  <a:pt x="159160" y="63621"/>
                  <a:pt x="151473" y="71308"/>
                  <a:pt x="151473" y="80758"/>
                </a:cubicBezTo>
                <a:cubicBezTo>
                  <a:pt x="151473" y="88634"/>
                  <a:pt x="156837" y="95199"/>
                  <a:pt x="164096" y="97202"/>
                </a:cubicBezTo>
                <a:lnTo>
                  <a:pt x="164096" y="177709"/>
                </a:lnTo>
                <a:cubicBezTo>
                  <a:pt x="161394" y="178452"/>
                  <a:pt x="158958" y="179813"/>
                  <a:pt x="156964" y="181665"/>
                </a:cubicBezTo>
                <a:lnTo>
                  <a:pt x="13633" y="93624"/>
                </a:lnTo>
                <a:lnTo>
                  <a:pt x="168640" y="10307"/>
                </a:lnTo>
                <a:lnTo>
                  <a:pt x="323634" y="93624"/>
                </a:lnTo>
                <a:close/>
                <a:moveTo>
                  <a:pt x="168640" y="202230"/>
                </a:moveTo>
                <a:cubicBezTo>
                  <a:pt x="164184" y="202230"/>
                  <a:pt x="160561" y="198614"/>
                  <a:pt x="160561" y="194165"/>
                </a:cubicBezTo>
                <a:cubicBezTo>
                  <a:pt x="160561" y="189717"/>
                  <a:pt x="164184" y="186101"/>
                  <a:pt x="168640" y="186101"/>
                </a:cubicBezTo>
                <a:cubicBezTo>
                  <a:pt x="173096" y="186101"/>
                  <a:pt x="176718" y="189717"/>
                  <a:pt x="176718" y="194165"/>
                </a:cubicBezTo>
                <a:cubicBezTo>
                  <a:pt x="176718" y="198614"/>
                  <a:pt x="173096" y="202230"/>
                  <a:pt x="168640" y="202230"/>
                </a:cubicBezTo>
                <a:close/>
                <a:moveTo>
                  <a:pt x="168640" y="88823"/>
                </a:moveTo>
                <a:cubicBezTo>
                  <a:pt x="164184" y="88823"/>
                  <a:pt x="160561" y="85206"/>
                  <a:pt x="160561" y="80758"/>
                </a:cubicBezTo>
                <a:cubicBezTo>
                  <a:pt x="160561" y="76310"/>
                  <a:pt x="164184" y="72694"/>
                  <a:pt x="168640" y="72694"/>
                </a:cubicBezTo>
                <a:cubicBezTo>
                  <a:pt x="173096" y="72694"/>
                  <a:pt x="176718" y="76310"/>
                  <a:pt x="176718" y="80758"/>
                </a:cubicBezTo>
                <a:cubicBezTo>
                  <a:pt x="176718" y="85206"/>
                  <a:pt x="173096" y="88823"/>
                  <a:pt x="168640" y="88823"/>
                </a:cubicBezTo>
                <a:close/>
                <a:moveTo>
                  <a:pt x="9088" y="101474"/>
                </a:moveTo>
                <a:lnTo>
                  <a:pt x="152230" y="189415"/>
                </a:lnTo>
                <a:cubicBezTo>
                  <a:pt x="151788" y="190940"/>
                  <a:pt x="151473" y="192502"/>
                  <a:pt x="151473" y="194165"/>
                </a:cubicBezTo>
                <a:cubicBezTo>
                  <a:pt x="151473" y="195867"/>
                  <a:pt x="151801" y="197479"/>
                  <a:pt x="152268" y="199029"/>
                </a:cubicBezTo>
                <a:lnTo>
                  <a:pt x="79233" y="244594"/>
                </a:lnTo>
                <a:cubicBezTo>
                  <a:pt x="76178" y="241784"/>
                  <a:pt x="72126" y="240032"/>
                  <a:pt x="67658" y="240032"/>
                </a:cubicBezTo>
                <a:cubicBezTo>
                  <a:pt x="58191" y="240032"/>
                  <a:pt x="50491" y="247719"/>
                  <a:pt x="50491" y="257169"/>
                </a:cubicBezTo>
                <a:cubicBezTo>
                  <a:pt x="50491" y="266620"/>
                  <a:pt x="58191" y="274306"/>
                  <a:pt x="67658" y="274306"/>
                </a:cubicBezTo>
                <a:cubicBezTo>
                  <a:pt x="77125" y="274306"/>
                  <a:pt x="84825" y="266620"/>
                  <a:pt x="84825" y="257169"/>
                </a:cubicBezTo>
                <a:cubicBezTo>
                  <a:pt x="84825" y="255468"/>
                  <a:pt x="84497" y="253855"/>
                  <a:pt x="84042" y="252305"/>
                </a:cubicBezTo>
                <a:lnTo>
                  <a:pt x="157065" y="206728"/>
                </a:lnTo>
                <a:cubicBezTo>
                  <a:pt x="159046" y="208543"/>
                  <a:pt x="161432" y="209879"/>
                  <a:pt x="164096" y="210609"/>
                </a:cubicBezTo>
                <a:lnTo>
                  <a:pt x="164096" y="375566"/>
                </a:lnTo>
                <a:lnTo>
                  <a:pt x="9088" y="292263"/>
                </a:lnTo>
                <a:lnTo>
                  <a:pt x="9088" y="101474"/>
                </a:lnTo>
                <a:close/>
                <a:moveTo>
                  <a:pt x="75736" y="257169"/>
                </a:moveTo>
                <a:cubicBezTo>
                  <a:pt x="75736" y="261617"/>
                  <a:pt x="72114" y="265234"/>
                  <a:pt x="67658" y="265234"/>
                </a:cubicBezTo>
                <a:cubicBezTo>
                  <a:pt x="63202" y="265234"/>
                  <a:pt x="59579" y="261617"/>
                  <a:pt x="59579" y="257169"/>
                </a:cubicBezTo>
                <a:cubicBezTo>
                  <a:pt x="59579" y="252721"/>
                  <a:pt x="63202" y="249105"/>
                  <a:pt x="67658" y="249105"/>
                </a:cubicBezTo>
                <a:cubicBezTo>
                  <a:pt x="72114" y="249105"/>
                  <a:pt x="75736" y="252721"/>
                  <a:pt x="75736" y="257169"/>
                </a:cubicBezTo>
                <a:close/>
                <a:moveTo>
                  <a:pt x="173184" y="375579"/>
                </a:moveTo>
                <a:lnTo>
                  <a:pt x="173184" y="210622"/>
                </a:lnTo>
                <a:cubicBezTo>
                  <a:pt x="175847" y="209891"/>
                  <a:pt x="178246" y="208556"/>
                  <a:pt x="180215" y="206741"/>
                </a:cubicBezTo>
                <a:lnTo>
                  <a:pt x="253237" y="252305"/>
                </a:lnTo>
                <a:cubicBezTo>
                  <a:pt x="252783" y="253855"/>
                  <a:pt x="252455" y="255468"/>
                  <a:pt x="252455" y="257169"/>
                </a:cubicBezTo>
                <a:cubicBezTo>
                  <a:pt x="252455" y="266620"/>
                  <a:pt x="260155" y="274306"/>
                  <a:pt x="269622" y="274306"/>
                </a:cubicBezTo>
                <a:cubicBezTo>
                  <a:pt x="279089" y="274306"/>
                  <a:pt x="286789" y="266620"/>
                  <a:pt x="286789" y="257169"/>
                </a:cubicBezTo>
                <a:cubicBezTo>
                  <a:pt x="286789" y="247719"/>
                  <a:pt x="279089" y="240032"/>
                  <a:pt x="269622" y="240032"/>
                </a:cubicBezTo>
                <a:cubicBezTo>
                  <a:pt x="265153" y="240032"/>
                  <a:pt x="261101" y="241796"/>
                  <a:pt x="258047" y="244606"/>
                </a:cubicBezTo>
                <a:lnTo>
                  <a:pt x="185024" y="199055"/>
                </a:lnTo>
                <a:cubicBezTo>
                  <a:pt x="185491" y="197505"/>
                  <a:pt x="185819" y="195879"/>
                  <a:pt x="185819" y="194178"/>
                </a:cubicBezTo>
                <a:cubicBezTo>
                  <a:pt x="185819" y="192515"/>
                  <a:pt x="185504" y="190940"/>
                  <a:pt x="185062" y="189428"/>
                </a:cubicBezTo>
                <a:lnTo>
                  <a:pt x="328191" y="101474"/>
                </a:lnTo>
                <a:lnTo>
                  <a:pt x="328191" y="292263"/>
                </a:lnTo>
                <a:lnTo>
                  <a:pt x="173184" y="375579"/>
                </a:lnTo>
                <a:close/>
                <a:moveTo>
                  <a:pt x="261543" y="257169"/>
                </a:moveTo>
                <a:cubicBezTo>
                  <a:pt x="261543" y="252721"/>
                  <a:pt x="265166" y="249105"/>
                  <a:pt x="269622" y="249105"/>
                </a:cubicBezTo>
                <a:cubicBezTo>
                  <a:pt x="274077" y="249105"/>
                  <a:pt x="277700" y="252721"/>
                  <a:pt x="277700" y="257169"/>
                </a:cubicBezTo>
                <a:cubicBezTo>
                  <a:pt x="277700" y="261617"/>
                  <a:pt x="274077" y="265234"/>
                  <a:pt x="269622" y="265234"/>
                </a:cubicBezTo>
                <a:cubicBezTo>
                  <a:pt x="265166" y="265234"/>
                  <a:pt x="261543" y="261617"/>
                  <a:pt x="261543" y="257169"/>
                </a:cubicBezTo>
                <a:close/>
              </a:path>
            </a:pathLst>
          </a:custGeom>
          <a:solidFill>
            <a:schemeClr val="accent1"/>
          </a:solidFill>
          <a:ln w="1250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2774771-AD70-4EF8-3E21-81FD9C13D256}"/>
              </a:ext>
            </a:extLst>
          </p:cNvPr>
          <p:cNvSpPr/>
          <p:nvPr/>
        </p:nvSpPr>
        <p:spPr>
          <a:xfrm>
            <a:off x="6667500" y="576072"/>
            <a:ext cx="403927" cy="403225"/>
          </a:xfrm>
          <a:custGeom>
            <a:avLst/>
            <a:gdLst>
              <a:gd name="connsiteX0" fmla="*/ 0 w 403927"/>
              <a:gd name="connsiteY0" fmla="*/ 0 h 403225"/>
              <a:gd name="connsiteX1" fmla="*/ 403927 w 403927"/>
              <a:gd name="connsiteY1" fmla="*/ 0 h 403225"/>
              <a:gd name="connsiteX2" fmla="*/ 403927 w 403927"/>
              <a:gd name="connsiteY2" fmla="*/ 403225 h 403225"/>
              <a:gd name="connsiteX3" fmla="*/ 0 w 403927"/>
              <a:gd name="connsiteY3" fmla="*/ 403225 h 403225"/>
            </a:gdLst>
            <a:ahLst/>
            <a:cxnLst>
              <a:cxn ang="0">
                <a:pos x="connsiteX0" y="connsiteY0"/>
              </a:cxn>
              <a:cxn ang="0">
                <a:pos x="connsiteX1" y="connsiteY1"/>
              </a:cxn>
              <a:cxn ang="0">
                <a:pos x="connsiteX2" y="connsiteY2"/>
              </a:cxn>
              <a:cxn ang="0">
                <a:pos x="connsiteX3" y="connsiteY3"/>
              </a:cxn>
            </a:cxnLst>
            <a:rect l="l" t="t" r="r" b="b"/>
            <a:pathLst>
              <a:path w="403927" h="403225">
                <a:moveTo>
                  <a:pt x="0" y="0"/>
                </a:moveTo>
                <a:lnTo>
                  <a:pt x="403927" y="0"/>
                </a:lnTo>
                <a:lnTo>
                  <a:pt x="403927" y="403225"/>
                </a:lnTo>
                <a:lnTo>
                  <a:pt x="0" y="403225"/>
                </a:lnTo>
                <a:close/>
              </a:path>
            </a:pathLst>
          </a:custGeom>
          <a:noFill/>
          <a:ln w="1250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7C012CE-C8DA-0106-B0CF-773DABF9DF67}"/>
              </a:ext>
            </a:extLst>
          </p:cNvPr>
          <p:cNvSpPr/>
          <p:nvPr/>
        </p:nvSpPr>
        <p:spPr>
          <a:xfrm>
            <a:off x="12784202" y="596737"/>
            <a:ext cx="362524" cy="361894"/>
          </a:xfrm>
          <a:custGeom>
            <a:avLst/>
            <a:gdLst>
              <a:gd name="connsiteX0" fmla="*/ 181262 w 362524"/>
              <a:gd name="connsiteY0" fmla="*/ 361894 h 361894"/>
              <a:gd name="connsiteX1" fmla="*/ 0 w 362524"/>
              <a:gd name="connsiteY1" fmla="*/ 180947 h 361894"/>
              <a:gd name="connsiteX2" fmla="*/ 41605 w 362524"/>
              <a:gd name="connsiteY2" fmla="*/ 65600 h 361894"/>
              <a:gd name="connsiteX3" fmla="*/ 37868 w 362524"/>
              <a:gd name="connsiteY3" fmla="*/ 54939 h 361894"/>
              <a:gd name="connsiteX4" fmla="*/ 55035 w 362524"/>
              <a:gd name="connsiteY4" fmla="*/ 37802 h 361894"/>
              <a:gd name="connsiteX5" fmla="*/ 65714 w 362524"/>
              <a:gd name="connsiteY5" fmla="*/ 41520 h 361894"/>
              <a:gd name="connsiteX6" fmla="*/ 181262 w 362524"/>
              <a:gd name="connsiteY6" fmla="*/ 0 h 361894"/>
              <a:gd name="connsiteX7" fmla="*/ 328961 w 362524"/>
              <a:gd name="connsiteY7" fmla="*/ 76021 h 361894"/>
              <a:gd name="connsiteX8" fmla="*/ 332735 w 362524"/>
              <a:gd name="connsiteY8" fmla="*/ 75605 h 361894"/>
              <a:gd name="connsiteX9" fmla="*/ 349902 w 362524"/>
              <a:gd name="connsiteY9" fmla="*/ 92742 h 361894"/>
              <a:gd name="connsiteX10" fmla="*/ 345459 w 362524"/>
              <a:gd name="connsiteY10" fmla="*/ 104221 h 361894"/>
              <a:gd name="connsiteX11" fmla="*/ 362525 w 362524"/>
              <a:gd name="connsiteY11" fmla="*/ 180947 h 361894"/>
              <a:gd name="connsiteX12" fmla="*/ 181262 w 362524"/>
              <a:gd name="connsiteY12" fmla="*/ 361894 h 361894"/>
              <a:gd name="connsiteX13" fmla="*/ 185807 w 362524"/>
              <a:gd name="connsiteY13" fmla="*/ 197479 h 361894"/>
              <a:gd name="connsiteX14" fmla="*/ 185807 w 362524"/>
              <a:gd name="connsiteY14" fmla="*/ 352771 h 361894"/>
              <a:gd name="connsiteX15" fmla="*/ 353437 w 362524"/>
              <a:gd name="connsiteY15" fmla="*/ 180947 h 361894"/>
              <a:gd name="connsiteX16" fmla="*/ 337746 w 362524"/>
              <a:gd name="connsiteY16" fmla="*/ 109135 h 361894"/>
              <a:gd name="connsiteX17" fmla="*/ 320731 w 362524"/>
              <a:gd name="connsiteY17" fmla="*/ 104977 h 361894"/>
              <a:gd name="connsiteX18" fmla="*/ 197861 w 362524"/>
              <a:gd name="connsiteY18" fmla="*/ 176524 h 361894"/>
              <a:gd name="connsiteX19" fmla="*/ 198442 w 362524"/>
              <a:gd name="connsiteY19" fmla="*/ 180935 h 361894"/>
              <a:gd name="connsiteX20" fmla="*/ 185807 w 362524"/>
              <a:gd name="connsiteY20" fmla="*/ 197479 h 361894"/>
              <a:gd name="connsiteX21" fmla="*/ 48951 w 362524"/>
              <a:gd name="connsiteY21" fmla="*/ 70968 h 361894"/>
              <a:gd name="connsiteX22" fmla="*/ 9088 w 362524"/>
              <a:gd name="connsiteY22" fmla="*/ 180947 h 361894"/>
              <a:gd name="connsiteX23" fmla="*/ 176718 w 362524"/>
              <a:gd name="connsiteY23" fmla="*/ 352771 h 361894"/>
              <a:gd name="connsiteX24" fmla="*/ 176718 w 362524"/>
              <a:gd name="connsiteY24" fmla="*/ 197479 h 361894"/>
              <a:gd name="connsiteX25" fmla="*/ 164701 w 362524"/>
              <a:gd name="connsiteY25" fmla="*/ 185484 h 361894"/>
              <a:gd name="connsiteX26" fmla="*/ 96842 w 362524"/>
              <a:gd name="connsiteY26" fmla="*/ 185484 h 361894"/>
              <a:gd name="connsiteX27" fmla="*/ 80281 w 362524"/>
              <a:gd name="connsiteY27" fmla="*/ 198084 h 361894"/>
              <a:gd name="connsiteX28" fmla="*/ 63114 w 362524"/>
              <a:gd name="connsiteY28" fmla="*/ 180947 h 361894"/>
              <a:gd name="connsiteX29" fmla="*/ 80281 w 362524"/>
              <a:gd name="connsiteY29" fmla="*/ 163810 h 361894"/>
              <a:gd name="connsiteX30" fmla="*/ 96842 w 362524"/>
              <a:gd name="connsiteY30" fmla="*/ 176411 h 361894"/>
              <a:gd name="connsiteX31" fmla="*/ 164714 w 362524"/>
              <a:gd name="connsiteY31" fmla="*/ 176411 h 361894"/>
              <a:gd name="connsiteX32" fmla="*/ 166355 w 362524"/>
              <a:gd name="connsiteY32" fmla="*/ 172467 h 361894"/>
              <a:gd name="connsiteX33" fmla="*/ 63530 w 362524"/>
              <a:gd name="connsiteY33" fmla="*/ 69834 h 361894"/>
              <a:gd name="connsiteX34" fmla="*/ 48951 w 362524"/>
              <a:gd name="connsiteY34" fmla="*/ 70968 h 361894"/>
              <a:gd name="connsiteX35" fmla="*/ 181262 w 362524"/>
              <a:gd name="connsiteY35" fmla="*/ 172883 h 361894"/>
              <a:gd name="connsiteX36" fmla="*/ 173184 w 362524"/>
              <a:gd name="connsiteY36" fmla="*/ 180947 h 361894"/>
              <a:gd name="connsiteX37" fmla="*/ 181262 w 362524"/>
              <a:gd name="connsiteY37" fmla="*/ 189012 h 361894"/>
              <a:gd name="connsiteX38" fmla="*/ 189341 w 362524"/>
              <a:gd name="connsiteY38" fmla="*/ 180947 h 361894"/>
              <a:gd name="connsiteX39" fmla="*/ 181262 w 362524"/>
              <a:gd name="connsiteY39" fmla="*/ 172883 h 361894"/>
              <a:gd name="connsiteX40" fmla="*/ 80281 w 362524"/>
              <a:gd name="connsiteY40" fmla="*/ 172883 h 361894"/>
              <a:gd name="connsiteX41" fmla="*/ 72202 w 362524"/>
              <a:gd name="connsiteY41" fmla="*/ 180947 h 361894"/>
              <a:gd name="connsiteX42" fmla="*/ 80281 w 362524"/>
              <a:gd name="connsiteY42" fmla="*/ 189012 h 361894"/>
              <a:gd name="connsiteX43" fmla="*/ 88359 w 362524"/>
              <a:gd name="connsiteY43" fmla="*/ 180947 h 361894"/>
              <a:gd name="connsiteX44" fmla="*/ 80281 w 362524"/>
              <a:gd name="connsiteY44" fmla="*/ 172883 h 361894"/>
              <a:gd name="connsiteX45" fmla="*/ 185807 w 362524"/>
              <a:gd name="connsiteY45" fmla="*/ 164415 h 361894"/>
              <a:gd name="connsiteX46" fmla="*/ 193267 w 362524"/>
              <a:gd name="connsiteY46" fmla="*/ 168699 h 361894"/>
              <a:gd name="connsiteX47" fmla="*/ 316149 w 362524"/>
              <a:gd name="connsiteY47" fmla="*/ 97152 h 361894"/>
              <a:gd name="connsiteX48" fmla="*/ 315568 w 362524"/>
              <a:gd name="connsiteY48" fmla="*/ 92742 h 361894"/>
              <a:gd name="connsiteX49" fmla="*/ 320895 w 362524"/>
              <a:gd name="connsiteY49" fmla="*/ 80355 h 361894"/>
              <a:gd name="connsiteX50" fmla="*/ 181262 w 362524"/>
              <a:gd name="connsiteY50" fmla="*/ 9073 h 361894"/>
              <a:gd name="connsiteX51" fmla="*/ 71079 w 362524"/>
              <a:gd name="connsiteY51" fmla="*/ 48866 h 361894"/>
              <a:gd name="connsiteX52" fmla="*/ 72202 w 362524"/>
              <a:gd name="connsiteY52" fmla="*/ 54939 h 361894"/>
              <a:gd name="connsiteX53" fmla="*/ 69955 w 362524"/>
              <a:gd name="connsiteY53" fmla="*/ 63420 h 361894"/>
              <a:gd name="connsiteX54" fmla="*/ 172780 w 362524"/>
              <a:gd name="connsiteY54" fmla="*/ 166066 h 361894"/>
              <a:gd name="connsiteX55" fmla="*/ 176731 w 362524"/>
              <a:gd name="connsiteY55" fmla="*/ 164428 h 361894"/>
              <a:gd name="connsiteX56" fmla="*/ 176731 w 362524"/>
              <a:gd name="connsiteY56" fmla="*/ 96673 h 361894"/>
              <a:gd name="connsiteX57" fmla="*/ 164108 w 362524"/>
              <a:gd name="connsiteY57" fmla="*/ 80141 h 361894"/>
              <a:gd name="connsiteX58" fmla="*/ 181275 w 362524"/>
              <a:gd name="connsiteY58" fmla="*/ 63004 h 361894"/>
              <a:gd name="connsiteX59" fmla="*/ 198429 w 362524"/>
              <a:gd name="connsiteY59" fmla="*/ 80141 h 361894"/>
              <a:gd name="connsiteX60" fmla="*/ 185807 w 362524"/>
              <a:gd name="connsiteY60" fmla="*/ 96673 h 361894"/>
              <a:gd name="connsiteX61" fmla="*/ 185807 w 362524"/>
              <a:gd name="connsiteY61" fmla="*/ 164415 h 361894"/>
              <a:gd name="connsiteX62" fmla="*/ 332735 w 362524"/>
              <a:gd name="connsiteY62" fmla="*/ 84677 h 361894"/>
              <a:gd name="connsiteX63" fmla="*/ 324657 w 362524"/>
              <a:gd name="connsiteY63" fmla="*/ 92742 h 361894"/>
              <a:gd name="connsiteX64" fmla="*/ 332735 w 362524"/>
              <a:gd name="connsiteY64" fmla="*/ 100806 h 361894"/>
              <a:gd name="connsiteX65" fmla="*/ 340814 w 362524"/>
              <a:gd name="connsiteY65" fmla="*/ 92742 h 361894"/>
              <a:gd name="connsiteX66" fmla="*/ 332735 w 362524"/>
              <a:gd name="connsiteY66" fmla="*/ 84677 h 361894"/>
              <a:gd name="connsiteX67" fmla="*/ 181262 w 362524"/>
              <a:gd name="connsiteY67" fmla="*/ 72076 h 361894"/>
              <a:gd name="connsiteX68" fmla="*/ 173184 w 362524"/>
              <a:gd name="connsiteY68" fmla="*/ 80141 h 361894"/>
              <a:gd name="connsiteX69" fmla="*/ 181262 w 362524"/>
              <a:gd name="connsiteY69" fmla="*/ 88205 h 361894"/>
              <a:gd name="connsiteX70" fmla="*/ 189341 w 362524"/>
              <a:gd name="connsiteY70" fmla="*/ 80141 h 361894"/>
              <a:gd name="connsiteX71" fmla="*/ 181262 w 362524"/>
              <a:gd name="connsiteY71" fmla="*/ 72076 h 361894"/>
              <a:gd name="connsiteX72" fmla="*/ 55035 w 362524"/>
              <a:gd name="connsiteY72" fmla="*/ 46875 h 361894"/>
              <a:gd name="connsiteX73" fmla="*/ 46957 w 362524"/>
              <a:gd name="connsiteY73" fmla="*/ 54939 h 361894"/>
              <a:gd name="connsiteX74" fmla="*/ 55035 w 362524"/>
              <a:gd name="connsiteY74" fmla="*/ 63004 h 361894"/>
              <a:gd name="connsiteX75" fmla="*/ 63114 w 362524"/>
              <a:gd name="connsiteY75" fmla="*/ 54939 h 361894"/>
              <a:gd name="connsiteX76" fmla="*/ 55035 w 362524"/>
              <a:gd name="connsiteY76" fmla="*/ 46875 h 3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62524" h="361894">
                <a:moveTo>
                  <a:pt x="181262" y="361894"/>
                </a:moveTo>
                <a:cubicBezTo>
                  <a:pt x="81316" y="361894"/>
                  <a:pt x="0" y="280720"/>
                  <a:pt x="0" y="180947"/>
                </a:cubicBezTo>
                <a:cubicBezTo>
                  <a:pt x="0" y="138760"/>
                  <a:pt x="14743" y="97984"/>
                  <a:pt x="41605" y="65600"/>
                </a:cubicBezTo>
                <a:cubicBezTo>
                  <a:pt x="39257" y="62676"/>
                  <a:pt x="37868" y="58959"/>
                  <a:pt x="37868" y="54939"/>
                </a:cubicBezTo>
                <a:cubicBezTo>
                  <a:pt x="37868" y="45489"/>
                  <a:pt x="45568" y="37802"/>
                  <a:pt x="55035" y="37802"/>
                </a:cubicBezTo>
                <a:cubicBezTo>
                  <a:pt x="59062" y="37802"/>
                  <a:pt x="62773" y="39188"/>
                  <a:pt x="65714" y="41520"/>
                </a:cubicBezTo>
                <a:cubicBezTo>
                  <a:pt x="98142" y="14718"/>
                  <a:pt x="139002" y="0"/>
                  <a:pt x="181262" y="0"/>
                </a:cubicBezTo>
                <a:cubicBezTo>
                  <a:pt x="239958" y="0"/>
                  <a:pt x="294918" y="28352"/>
                  <a:pt x="328961" y="76021"/>
                </a:cubicBezTo>
                <a:cubicBezTo>
                  <a:pt x="330173" y="75743"/>
                  <a:pt x="331435" y="75605"/>
                  <a:pt x="332735" y="75605"/>
                </a:cubicBezTo>
                <a:cubicBezTo>
                  <a:pt x="342202" y="75605"/>
                  <a:pt x="349902" y="83291"/>
                  <a:pt x="349902" y="92742"/>
                </a:cubicBezTo>
                <a:cubicBezTo>
                  <a:pt x="349902" y="97152"/>
                  <a:pt x="348223" y="101184"/>
                  <a:pt x="345459" y="104221"/>
                </a:cubicBezTo>
                <a:cubicBezTo>
                  <a:pt x="356782" y="128301"/>
                  <a:pt x="362525" y="154108"/>
                  <a:pt x="362525" y="180947"/>
                </a:cubicBezTo>
                <a:cubicBezTo>
                  <a:pt x="362525" y="280720"/>
                  <a:pt x="281209" y="361894"/>
                  <a:pt x="181262" y="361894"/>
                </a:cubicBezTo>
                <a:close/>
                <a:moveTo>
                  <a:pt x="185807" y="197479"/>
                </a:moveTo>
                <a:lnTo>
                  <a:pt x="185807" y="352771"/>
                </a:lnTo>
                <a:cubicBezTo>
                  <a:pt x="278659" y="350352"/>
                  <a:pt x="353437" y="274193"/>
                  <a:pt x="353437" y="180947"/>
                </a:cubicBezTo>
                <a:cubicBezTo>
                  <a:pt x="353437" y="155834"/>
                  <a:pt x="348160" y="131703"/>
                  <a:pt x="337746" y="109135"/>
                </a:cubicBezTo>
                <a:cubicBezTo>
                  <a:pt x="331902" y="110912"/>
                  <a:pt x="324998" y="109135"/>
                  <a:pt x="320731" y="104977"/>
                </a:cubicBezTo>
                <a:lnTo>
                  <a:pt x="197861" y="176524"/>
                </a:lnTo>
                <a:cubicBezTo>
                  <a:pt x="198227" y="177936"/>
                  <a:pt x="198442" y="179410"/>
                  <a:pt x="198442" y="180935"/>
                </a:cubicBezTo>
                <a:cubicBezTo>
                  <a:pt x="198429" y="188823"/>
                  <a:pt x="193077" y="195476"/>
                  <a:pt x="185807" y="197479"/>
                </a:cubicBezTo>
                <a:close/>
                <a:moveTo>
                  <a:pt x="48951" y="70968"/>
                </a:moveTo>
                <a:cubicBezTo>
                  <a:pt x="23213" y="101789"/>
                  <a:pt x="9088" y="140700"/>
                  <a:pt x="9088" y="180947"/>
                </a:cubicBezTo>
                <a:cubicBezTo>
                  <a:pt x="9088" y="274193"/>
                  <a:pt x="83878" y="350352"/>
                  <a:pt x="176718" y="352771"/>
                </a:cubicBezTo>
                <a:lnTo>
                  <a:pt x="176718" y="197479"/>
                </a:lnTo>
                <a:cubicBezTo>
                  <a:pt x="170899" y="195879"/>
                  <a:pt x="166305" y="191292"/>
                  <a:pt x="164701" y="185484"/>
                </a:cubicBezTo>
                <a:lnTo>
                  <a:pt x="96842" y="185484"/>
                </a:lnTo>
                <a:cubicBezTo>
                  <a:pt x="94847" y="192742"/>
                  <a:pt x="88182" y="198084"/>
                  <a:pt x="80281" y="198084"/>
                </a:cubicBezTo>
                <a:cubicBezTo>
                  <a:pt x="70814" y="198084"/>
                  <a:pt x="63114" y="190398"/>
                  <a:pt x="63114" y="180947"/>
                </a:cubicBezTo>
                <a:cubicBezTo>
                  <a:pt x="63114" y="171497"/>
                  <a:pt x="70814" y="163810"/>
                  <a:pt x="80281" y="163810"/>
                </a:cubicBezTo>
                <a:cubicBezTo>
                  <a:pt x="88170" y="163810"/>
                  <a:pt x="94835" y="169153"/>
                  <a:pt x="96842" y="176411"/>
                </a:cubicBezTo>
                <a:lnTo>
                  <a:pt x="164714" y="176411"/>
                </a:lnTo>
                <a:cubicBezTo>
                  <a:pt x="165093" y="175025"/>
                  <a:pt x="165648" y="173702"/>
                  <a:pt x="166355" y="172467"/>
                </a:cubicBezTo>
                <a:lnTo>
                  <a:pt x="63530" y="69834"/>
                </a:lnTo>
                <a:cubicBezTo>
                  <a:pt x="59276" y="72240"/>
                  <a:pt x="53571" y="72707"/>
                  <a:pt x="48951" y="70968"/>
                </a:cubicBezTo>
                <a:close/>
                <a:moveTo>
                  <a:pt x="181262" y="172883"/>
                </a:moveTo>
                <a:cubicBezTo>
                  <a:pt x="176807" y="172883"/>
                  <a:pt x="173184" y="176499"/>
                  <a:pt x="173184" y="180947"/>
                </a:cubicBezTo>
                <a:cubicBezTo>
                  <a:pt x="173184" y="185395"/>
                  <a:pt x="176807" y="189012"/>
                  <a:pt x="181262" y="189012"/>
                </a:cubicBezTo>
                <a:cubicBezTo>
                  <a:pt x="185718" y="189012"/>
                  <a:pt x="189341" y="185395"/>
                  <a:pt x="189341" y="180947"/>
                </a:cubicBezTo>
                <a:cubicBezTo>
                  <a:pt x="189341" y="176499"/>
                  <a:pt x="185718" y="172883"/>
                  <a:pt x="181262" y="172883"/>
                </a:cubicBezTo>
                <a:close/>
                <a:moveTo>
                  <a:pt x="80281" y="172883"/>
                </a:moveTo>
                <a:cubicBezTo>
                  <a:pt x="75825" y="172883"/>
                  <a:pt x="72202" y="176499"/>
                  <a:pt x="72202" y="180947"/>
                </a:cubicBezTo>
                <a:cubicBezTo>
                  <a:pt x="72202" y="185395"/>
                  <a:pt x="75825" y="189012"/>
                  <a:pt x="80281" y="189012"/>
                </a:cubicBezTo>
                <a:cubicBezTo>
                  <a:pt x="84736" y="189012"/>
                  <a:pt x="88359" y="185395"/>
                  <a:pt x="88359" y="180947"/>
                </a:cubicBezTo>
                <a:cubicBezTo>
                  <a:pt x="88359" y="176499"/>
                  <a:pt x="84736" y="172883"/>
                  <a:pt x="80281" y="172883"/>
                </a:cubicBezTo>
                <a:close/>
                <a:moveTo>
                  <a:pt x="185807" y="164415"/>
                </a:moveTo>
                <a:cubicBezTo>
                  <a:pt x="188659" y="165196"/>
                  <a:pt x="191209" y="166696"/>
                  <a:pt x="193267" y="168699"/>
                </a:cubicBezTo>
                <a:lnTo>
                  <a:pt x="316149" y="97152"/>
                </a:lnTo>
                <a:cubicBezTo>
                  <a:pt x="315770" y="95741"/>
                  <a:pt x="315568" y="94266"/>
                  <a:pt x="315568" y="92742"/>
                </a:cubicBezTo>
                <a:cubicBezTo>
                  <a:pt x="315568" y="87878"/>
                  <a:pt x="317613" y="83480"/>
                  <a:pt x="320895" y="80355"/>
                </a:cubicBezTo>
                <a:cubicBezTo>
                  <a:pt x="288493" y="35635"/>
                  <a:pt x="236638" y="9073"/>
                  <a:pt x="181262" y="9073"/>
                </a:cubicBezTo>
                <a:cubicBezTo>
                  <a:pt x="140945" y="9073"/>
                  <a:pt x="101954" y="23173"/>
                  <a:pt x="71079" y="48866"/>
                </a:cubicBezTo>
                <a:cubicBezTo>
                  <a:pt x="71811" y="50743"/>
                  <a:pt x="72202" y="52797"/>
                  <a:pt x="72202" y="54939"/>
                </a:cubicBezTo>
                <a:cubicBezTo>
                  <a:pt x="72202" y="58027"/>
                  <a:pt x="71382" y="60912"/>
                  <a:pt x="69955" y="63420"/>
                </a:cubicBezTo>
                <a:lnTo>
                  <a:pt x="172780" y="166066"/>
                </a:lnTo>
                <a:cubicBezTo>
                  <a:pt x="174017" y="165360"/>
                  <a:pt x="175342" y="164806"/>
                  <a:pt x="176731" y="164428"/>
                </a:cubicBezTo>
                <a:lnTo>
                  <a:pt x="176731" y="96673"/>
                </a:lnTo>
                <a:cubicBezTo>
                  <a:pt x="169460" y="94682"/>
                  <a:pt x="164108" y="88029"/>
                  <a:pt x="164108" y="80141"/>
                </a:cubicBezTo>
                <a:cubicBezTo>
                  <a:pt x="164108" y="70690"/>
                  <a:pt x="171808" y="63004"/>
                  <a:pt x="181275" y="63004"/>
                </a:cubicBezTo>
                <a:cubicBezTo>
                  <a:pt x="190742" y="63004"/>
                  <a:pt x="198429" y="70690"/>
                  <a:pt x="198429" y="80141"/>
                </a:cubicBezTo>
                <a:cubicBezTo>
                  <a:pt x="198429" y="88016"/>
                  <a:pt x="193065" y="94670"/>
                  <a:pt x="185807" y="96673"/>
                </a:cubicBezTo>
                <a:lnTo>
                  <a:pt x="185807" y="164415"/>
                </a:lnTo>
                <a:close/>
                <a:moveTo>
                  <a:pt x="332735" y="84677"/>
                </a:moveTo>
                <a:cubicBezTo>
                  <a:pt x="328279" y="84677"/>
                  <a:pt x="324657" y="88294"/>
                  <a:pt x="324657" y="92742"/>
                </a:cubicBezTo>
                <a:cubicBezTo>
                  <a:pt x="324657" y="97190"/>
                  <a:pt x="328279" y="100806"/>
                  <a:pt x="332735" y="100806"/>
                </a:cubicBezTo>
                <a:cubicBezTo>
                  <a:pt x="337191" y="100806"/>
                  <a:pt x="340814" y="97190"/>
                  <a:pt x="340814" y="92742"/>
                </a:cubicBezTo>
                <a:cubicBezTo>
                  <a:pt x="340814" y="88294"/>
                  <a:pt x="337191" y="84677"/>
                  <a:pt x="332735" y="84677"/>
                </a:cubicBezTo>
                <a:close/>
                <a:moveTo>
                  <a:pt x="181262" y="72076"/>
                </a:moveTo>
                <a:cubicBezTo>
                  <a:pt x="176807" y="72076"/>
                  <a:pt x="173184" y="75693"/>
                  <a:pt x="173184" y="80141"/>
                </a:cubicBezTo>
                <a:cubicBezTo>
                  <a:pt x="173184" y="84589"/>
                  <a:pt x="176807" y="88205"/>
                  <a:pt x="181262" y="88205"/>
                </a:cubicBezTo>
                <a:cubicBezTo>
                  <a:pt x="185718" y="88205"/>
                  <a:pt x="189341" y="84589"/>
                  <a:pt x="189341" y="80141"/>
                </a:cubicBezTo>
                <a:cubicBezTo>
                  <a:pt x="189341" y="75693"/>
                  <a:pt x="185718" y="72076"/>
                  <a:pt x="181262" y="72076"/>
                </a:cubicBezTo>
                <a:close/>
                <a:moveTo>
                  <a:pt x="55035" y="46875"/>
                </a:moveTo>
                <a:cubicBezTo>
                  <a:pt x="50579" y="46875"/>
                  <a:pt x="46957" y="50491"/>
                  <a:pt x="46957" y="54939"/>
                </a:cubicBezTo>
                <a:cubicBezTo>
                  <a:pt x="46957" y="59387"/>
                  <a:pt x="50579" y="63004"/>
                  <a:pt x="55035" y="63004"/>
                </a:cubicBezTo>
                <a:cubicBezTo>
                  <a:pt x="59491" y="63004"/>
                  <a:pt x="63114" y="59387"/>
                  <a:pt x="63114" y="54939"/>
                </a:cubicBezTo>
                <a:cubicBezTo>
                  <a:pt x="63114" y="50491"/>
                  <a:pt x="59491" y="46875"/>
                  <a:pt x="55035" y="46875"/>
                </a:cubicBezTo>
                <a:close/>
              </a:path>
            </a:pathLst>
          </a:custGeom>
          <a:solidFill>
            <a:schemeClr val="accent1"/>
          </a:solidFill>
          <a:ln w="1250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C66F0DE-AA65-F8B4-F76E-9BE63C2C8AF6}"/>
              </a:ext>
            </a:extLst>
          </p:cNvPr>
          <p:cNvSpPr/>
          <p:nvPr/>
        </p:nvSpPr>
        <p:spPr>
          <a:xfrm>
            <a:off x="12763501" y="576072"/>
            <a:ext cx="403927" cy="403225"/>
          </a:xfrm>
          <a:custGeom>
            <a:avLst/>
            <a:gdLst>
              <a:gd name="connsiteX0" fmla="*/ 0 w 403927"/>
              <a:gd name="connsiteY0" fmla="*/ 0 h 403225"/>
              <a:gd name="connsiteX1" fmla="*/ 403927 w 403927"/>
              <a:gd name="connsiteY1" fmla="*/ 0 h 403225"/>
              <a:gd name="connsiteX2" fmla="*/ 403927 w 403927"/>
              <a:gd name="connsiteY2" fmla="*/ 403225 h 403225"/>
              <a:gd name="connsiteX3" fmla="*/ 0 w 403927"/>
              <a:gd name="connsiteY3" fmla="*/ 403225 h 403225"/>
            </a:gdLst>
            <a:ahLst/>
            <a:cxnLst>
              <a:cxn ang="0">
                <a:pos x="connsiteX0" y="connsiteY0"/>
              </a:cxn>
              <a:cxn ang="0">
                <a:pos x="connsiteX1" y="connsiteY1"/>
              </a:cxn>
              <a:cxn ang="0">
                <a:pos x="connsiteX2" y="connsiteY2"/>
              </a:cxn>
              <a:cxn ang="0">
                <a:pos x="connsiteX3" y="connsiteY3"/>
              </a:cxn>
            </a:cxnLst>
            <a:rect l="l" t="t" r="r" b="b"/>
            <a:pathLst>
              <a:path w="403927" h="403225">
                <a:moveTo>
                  <a:pt x="0" y="0"/>
                </a:moveTo>
                <a:lnTo>
                  <a:pt x="403927" y="0"/>
                </a:lnTo>
                <a:lnTo>
                  <a:pt x="403927" y="403225"/>
                </a:lnTo>
                <a:lnTo>
                  <a:pt x="0" y="403225"/>
                </a:lnTo>
                <a:close/>
              </a:path>
            </a:pathLst>
          </a:custGeom>
          <a:noFill/>
          <a:ln w="1250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7F7D04C-F6D4-0B12-D6AC-DB5F71580049}"/>
              </a:ext>
            </a:extLst>
          </p:cNvPr>
          <p:cNvSpPr/>
          <p:nvPr/>
        </p:nvSpPr>
        <p:spPr>
          <a:xfrm>
            <a:off x="18867579" y="584136"/>
            <a:ext cx="387782" cy="387096"/>
          </a:xfrm>
          <a:custGeom>
            <a:avLst/>
            <a:gdLst>
              <a:gd name="connsiteX0" fmla="*/ 211305 w 387782"/>
              <a:gd name="connsiteY0" fmla="*/ 286290 h 387096"/>
              <a:gd name="connsiteX1" fmla="*/ 176466 w 387782"/>
              <a:gd name="connsiteY1" fmla="*/ 286290 h 387096"/>
              <a:gd name="connsiteX2" fmla="*/ 171922 w 387782"/>
              <a:gd name="connsiteY2" fmla="*/ 281753 h 387096"/>
              <a:gd name="connsiteX3" fmla="*/ 171922 w 387782"/>
              <a:gd name="connsiteY3" fmla="*/ 262008 h 387096"/>
              <a:gd name="connsiteX4" fmla="*/ 160952 w 387782"/>
              <a:gd name="connsiteY4" fmla="*/ 257434 h 387096"/>
              <a:gd name="connsiteX5" fmla="*/ 146929 w 387782"/>
              <a:gd name="connsiteY5" fmla="*/ 271433 h 387096"/>
              <a:gd name="connsiteX6" fmla="*/ 143722 w 387782"/>
              <a:gd name="connsiteY6" fmla="*/ 272757 h 387096"/>
              <a:gd name="connsiteX7" fmla="*/ 143722 w 387782"/>
              <a:gd name="connsiteY7" fmla="*/ 272757 h 387096"/>
              <a:gd name="connsiteX8" fmla="*/ 140516 w 387782"/>
              <a:gd name="connsiteY8" fmla="*/ 271433 h 387096"/>
              <a:gd name="connsiteX9" fmla="*/ 115877 w 387782"/>
              <a:gd name="connsiteY9" fmla="*/ 246837 h 387096"/>
              <a:gd name="connsiteX10" fmla="*/ 115877 w 387782"/>
              <a:gd name="connsiteY10" fmla="*/ 240410 h 387096"/>
              <a:gd name="connsiteX11" fmla="*/ 129863 w 387782"/>
              <a:gd name="connsiteY11" fmla="*/ 226461 h 387096"/>
              <a:gd name="connsiteX12" fmla="*/ 125356 w 387782"/>
              <a:gd name="connsiteY12" fmla="*/ 215486 h 387096"/>
              <a:gd name="connsiteX13" fmla="*/ 105526 w 387782"/>
              <a:gd name="connsiteY13" fmla="*/ 215486 h 387096"/>
              <a:gd name="connsiteX14" fmla="*/ 100982 w 387782"/>
              <a:gd name="connsiteY14" fmla="*/ 210950 h 387096"/>
              <a:gd name="connsiteX15" fmla="*/ 100982 w 387782"/>
              <a:gd name="connsiteY15" fmla="*/ 176172 h 387096"/>
              <a:gd name="connsiteX16" fmla="*/ 105526 w 387782"/>
              <a:gd name="connsiteY16" fmla="*/ 171635 h 387096"/>
              <a:gd name="connsiteX17" fmla="*/ 125306 w 387782"/>
              <a:gd name="connsiteY17" fmla="*/ 171635 h 387096"/>
              <a:gd name="connsiteX18" fmla="*/ 129888 w 387782"/>
              <a:gd name="connsiteY18" fmla="*/ 160685 h 387096"/>
              <a:gd name="connsiteX19" fmla="*/ 115877 w 387782"/>
              <a:gd name="connsiteY19" fmla="*/ 146673 h 387096"/>
              <a:gd name="connsiteX20" fmla="*/ 115877 w 387782"/>
              <a:gd name="connsiteY20" fmla="*/ 140259 h 387096"/>
              <a:gd name="connsiteX21" fmla="*/ 140504 w 387782"/>
              <a:gd name="connsiteY21" fmla="*/ 115663 h 387096"/>
              <a:gd name="connsiteX22" fmla="*/ 146929 w 387782"/>
              <a:gd name="connsiteY22" fmla="*/ 115663 h 387096"/>
              <a:gd name="connsiteX23" fmla="*/ 160915 w 387782"/>
              <a:gd name="connsiteY23" fmla="*/ 129637 h 387096"/>
              <a:gd name="connsiteX24" fmla="*/ 171922 w 387782"/>
              <a:gd name="connsiteY24" fmla="*/ 125138 h 387096"/>
              <a:gd name="connsiteX25" fmla="*/ 171922 w 387782"/>
              <a:gd name="connsiteY25" fmla="*/ 105343 h 387096"/>
              <a:gd name="connsiteX26" fmla="*/ 176466 w 387782"/>
              <a:gd name="connsiteY26" fmla="*/ 100806 h 387096"/>
              <a:gd name="connsiteX27" fmla="*/ 211305 w 387782"/>
              <a:gd name="connsiteY27" fmla="*/ 100806 h 387096"/>
              <a:gd name="connsiteX28" fmla="*/ 215849 w 387782"/>
              <a:gd name="connsiteY28" fmla="*/ 105343 h 387096"/>
              <a:gd name="connsiteX29" fmla="*/ 215849 w 387782"/>
              <a:gd name="connsiteY29" fmla="*/ 125088 h 387096"/>
              <a:gd name="connsiteX30" fmla="*/ 226805 w 387782"/>
              <a:gd name="connsiteY30" fmla="*/ 129662 h 387096"/>
              <a:gd name="connsiteX31" fmla="*/ 240817 w 387782"/>
              <a:gd name="connsiteY31" fmla="*/ 115663 h 387096"/>
              <a:gd name="connsiteX32" fmla="*/ 247254 w 387782"/>
              <a:gd name="connsiteY32" fmla="*/ 115663 h 387096"/>
              <a:gd name="connsiteX33" fmla="*/ 271894 w 387782"/>
              <a:gd name="connsiteY33" fmla="*/ 140259 h 387096"/>
              <a:gd name="connsiteX34" fmla="*/ 273219 w 387782"/>
              <a:gd name="connsiteY34" fmla="*/ 143460 h 387096"/>
              <a:gd name="connsiteX35" fmla="*/ 271894 w 387782"/>
              <a:gd name="connsiteY35" fmla="*/ 146661 h 387096"/>
              <a:gd name="connsiteX36" fmla="*/ 257895 w 387782"/>
              <a:gd name="connsiteY36" fmla="*/ 160622 h 387096"/>
              <a:gd name="connsiteX37" fmla="*/ 262401 w 387782"/>
              <a:gd name="connsiteY37" fmla="*/ 171610 h 387096"/>
              <a:gd name="connsiteX38" fmla="*/ 282244 w 387782"/>
              <a:gd name="connsiteY38" fmla="*/ 171610 h 387096"/>
              <a:gd name="connsiteX39" fmla="*/ 286789 w 387782"/>
              <a:gd name="connsiteY39" fmla="*/ 176146 h 387096"/>
              <a:gd name="connsiteX40" fmla="*/ 286789 w 387782"/>
              <a:gd name="connsiteY40" fmla="*/ 210924 h 387096"/>
              <a:gd name="connsiteX41" fmla="*/ 282244 w 387782"/>
              <a:gd name="connsiteY41" fmla="*/ 215461 h 387096"/>
              <a:gd name="connsiteX42" fmla="*/ 262465 w 387782"/>
              <a:gd name="connsiteY42" fmla="*/ 215461 h 387096"/>
              <a:gd name="connsiteX43" fmla="*/ 257882 w 387782"/>
              <a:gd name="connsiteY43" fmla="*/ 226398 h 387096"/>
              <a:gd name="connsiteX44" fmla="*/ 271906 w 387782"/>
              <a:gd name="connsiteY44" fmla="*/ 240385 h 387096"/>
              <a:gd name="connsiteX45" fmla="*/ 273232 w 387782"/>
              <a:gd name="connsiteY45" fmla="*/ 243598 h 387096"/>
              <a:gd name="connsiteX46" fmla="*/ 271906 w 387782"/>
              <a:gd name="connsiteY46" fmla="*/ 246812 h 387096"/>
              <a:gd name="connsiteX47" fmla="*/ 247267 w 387782"/>
              <a:gd name="connsiteY47" fmla="*/ 271408 h 387096"/>
              <a:gd name="connsiteX48" fmla="*/ 244048 w 387782"/>
              <a:gd name="connsiteY48" fmla="*/ 272731 h 387096"/>
              <a:gd name="connsiteX49" fmla="*/ 244048 w 387782"/>
              <a:gd name="connsiteY49" fmla="*/ 272731 h 387096"/>
              <a:gd name="connsiteX50" fmla="*/ 240829 w 387782"/>
              <a:gd name="connsiteY50" fmla="*/ 271408 h 387096"/>
              <a:gd name="connsiteX51" fmla="*/ 226856 w 387782"/>
              <a:gd name="connsiteY51" fmla="*/ 257434 h 387096"/>
              <a:gd name="connsiteX52" fmla="*/ 215861 w 387782"/>
              <a:gd name="connsiteY52" fmla="*/ 261932 h 387096"/>
              <a:gd name="connsiteX53" fmla="*/ 215861 w 387782"/>
              <a:gd name="connsiteY53" fmla="*/ 281753 h 387096"/>
              <a:gd name="connsiteX54" fmla="*/ 211305 w 387782"/>
              <a:gd name="connsiteY54" fmla="*/ 286290 h 387096"/>
              <a:gd name="connsiteX55" fmla="*/ 181010 w 387782"/>
              <a:gd name="connsiteY55" fmla="*/ 277217 h 387096"/>
              <a:gd name="connsiteX56" fmla="*/ 206760 w 387782"/>
              <a:gd name="connsiteY56" fmla="*/ 277217 h 387096"/>
              <a:gd name="connsiteX57" fmla="*/ 206760 w 387782"/>
              <a:gd name="connsiteY57" fmla="*/ 258921 h 387096"/>
              <a:gd name="connsiteX58" fmla="*/ 209588 w 387782"/>
              <a:gd name="connsiteY58" fmla="*/ 254725 h 387096"/>
              <a:gd name="connsiteX59" fmla="*/ 226199 w 387782"/>
              <a:gd name="connsiteY59" fmla="*/ 247920 h 387096"/>
              <a:gd name="connsiteX60" fmla="*/ 231148 w 387782"/>
              <a:gd name="connsiteY60" fmla="*/ 248903 h 387096"/>
              <a:gd name="connsiteX61" fmla="*/ 244048 w 387782"/>
              <a:gd name="connsiteY61" fmla="*/ 261806 h 387096"/>
              <a:gd name="connsiteX62" fmla="*/ 262263 w 387782"/>
              <a:gd name="connsiteY62" fmla="*/ 243624 h 387096"/>
              <a:gd name="connsiteX63" fmla="*/ 249286 w 387782"/>
              <a:gd name="connsiteY63" fmla="*/ 230695 h 387096"/>
              <a:gd name="connsiteX64" fmla="*/ 248314 w 387782"/>
              <a:gd name="connsiteY64" fmla="*/ 225730 h 387096"/>
              <a:gd name="connsiteX65" fmla="*/ 255257 w 387782"/>
              <a:gd name="connsiteY65" fmla="*/ 209198 h 387096"/>
              <a:gd name="connsiteX66" fmla="*/ 259448 w 387782"/>
              <a:gd name="connsiteY66" fmla="*/ 206401 h 387096"/>
              <a:gd name="connsiteX67" fmla="*/ 277700 w 387782"/>
              <a:gd name="connsiteY67" fmla="*/ 206401 h 387096"/>
              <a:gd name="connsiteX68" fmla="*/ 277700 w 387782"/>
              <a:gd name="connsiteY68" fmla="*/ 180695 h 387096"/>
              <a:gd name="connsiteX69" fmla="*/ 259372 w 387782"/>
              <a:gd name="connsiteY69" fmla="*/ 180695 h 387096"/>
              <a:gd name="connsiteX70" fmla="*/ 255169 w 387782"/>
              <a:gd name="connsiteY70" fmla="*/ 177885 h 387096"/>
              <a:gd name="connsiteX71" fmla="*/ 248352 w 387782"/>
              <a:gd name="connsiteY71" fmla="*/ 161303 h 387096"/>
              <a:gd name="connsiteX72" fmla="*/ 249337 w 387782"/>
              <a:gd name="connsiteY72" fmla="*/ 156376 h 387096"/>
              <a:gd name="connsiteX73" fmla="*/ 262263 w 387782"/>
              <a:gd name="connsiteY73" fmla="*/ 143485 h 387096"/>
              <a:gd name="connsiteX74" fmla="*/ 244048 w 387782"/>
              <a:gd name="connsiteY74" fmla="*/ 125302 h 387096"/>
              <a:gd name="connsiteX75" fmla="*/ 231097 w 387782"/>
              <a:gd name="connsiteY75" fmla="*/ 138243 h 387096"/>
              <a:gd name="connsiteX76" fmla="*/ 226124 w 387782"/>
              <a:gd name="connsiteY76" fmla="*/ 139226 h 387096"/>
              <a:gd name="connsiteX77" fmla="*/ 209563 w 387782"/>
              <a:gd name="connsiteY77" fmla="*/ 132308 h 387096"/>
              <a:gd name="connsiteX78" fmla="*/ 206760 w 387782"/>
              <a:gd name="connsiteY78" fmla="*/ 128125 h 387096"/>
              <a:gd name="connsiteX79" fmla="*/ 206760 w 387782"/>
              <a:gd name="connsiteY79" fmla="*/ 109879 h 387096"/>
              <a:gd name="connsiteX80" fmla="*/ 181010 w 387782"/>
              <a:gd name="connsiteY80" fmla="*/ 109879 h 387096"/>
              <a:gd name="connsiteX81" fmla="*/ 181010 w 387782"/>
              <a:gd name="connsiteY81" fmla="*/ 128175 h 387096"/>
              <a:gd name="connsiteX82" fmla="*/ 178195 w 387782"/>
              <a:gd name="connsiteY82" fmla="*/ 132371 h 387096"/>
              <a:gd name="connsiteX83" fmla="*/ 161584 w 387782"/>
              <a:gd name="connsiteY83" fmla="*/ 139176 h 387096"/>
              <a:gd name="connsiteX84" fmla="*/ 156648 w 387782"/>
              <a:gd name="connsiteY84" fmla="*/ 138180 h 387096"/>
              <a:gd name="connsiteX85" fmla="*/ 143735 w 387782"/>
              <a:gd name="connsiteY85" fmla="*/ 125290 h 387096"/>
              <a:gd name="connsiteX86" fmla="*/ 125533 w 387782"/>
              <a:gd name="connsiteY86" fmla="*/ 143473 h 387096"/>
              <a:gd name="connsiteX87" fmla="*/ 138497 w 387782"/>
              <a:gd name="connsiteY87" fmla="*/ 156426 h 387096"/>
              <a:gd name="connsiteX88" fmla="*/ 139469 w 387782"/>
              <a:gd name="connsiteY88" fmla="*/ 161391 h 387096"/>
              <a:gd name="connsiteX89" fmla="*/ 132539 w 387782"/>
              <a:gd name="connsiteY89" fmla="*/ 177923 h 387096"/>
              <a:gd name="connsiteX90" fmla="*/ 128348 w 387782"/>
              <a:gd name="connsiteY90" fmla="*/ 180708 h 387096"/>
              <a:gd name="connsiteX91" fmla="*/ 110070 w 387782"/>
              <a:gd name="connsiteY91" fmla="*/ 180708 h 387096"/>
              <a:gd name="connsiteX92" fmla="*/ 110070 w 387782"/>
              <a:gd name="connsiteY92" fmla="*/ 206413 h 387096"/>
              <a:gd name="connsiteX93" fmla="*/ 128398 w 387782"/>
              <a:gd name="connsiteY93" fmla="*/ 206413 h 387096"/>
              <a:gd name="connsiteX94" fmla="*/ 132602 w 387782"/>
              <a:gd name="connsiteY94" fmla="*/ 209236 h 387096"/>
              <a:gd name="connsiteX95" fmla="*/ 139418 w 387782"/>
              <a:gd name="connsiteY95" fmla="*/ 225819 h 387096"/>
              <a:gd name="connsiteX96" fmla="*/ 138421 w 387782"/>
              <a:gd name="connsiteY96" fmla="*/ 230758 h 387096"/>
              <a:gd name="connsiteX97" fmla="*/ 125520 w 387782"/>
              <a:gd name="connsiteY97" fmla="*/ 243636 h 387096"/>
              <a:gd name="connsiteX98" fmla="*/ 143722 w 387782"/>
              <a:gd name="connsiteY98" fmla="*/ 261819 h 387096"/>
              <a:gd name="connsiteX99" fmla="*/ 156699 w 387782"/>
              <a:gd name="connsiteY99" fmla="*/ 248865 h 387096"/>
              <a:gd name="connsiteX100" fmla="*/ 161672 w 387782"/>
              <a:gd name="connsiteY100" fmla="*/ 247895 h 387096"/>
              <a:gd name="connsiteX101" fmla="*/ 178233 w 387782"/>
              <a:gd name="connsiteY101" fmla="*/ 254826 h 387096"/>
              <a:gd name="connsiteX102" fmla="*/ 181023 w 387782"/>
              <a:gd name="connsiteY102" fmla="*/ 259009 h 387096"/>
              <a:gd name="connsiteX103" fmla="*/ 181010 w 387782"/>
              <a:gd name="connsiteY103" fmla="*/ 277217 h 387096"/>
              <a:gd name="connsiteX104" fmla="*/ 181010 w 387782"/>
              <a:gd name="connsiteY104" fmla="*/ 277217 h 387096"/>
              <a:gd name="connsiteX105" fmla="*/ 193885 w 387782"/>
              <a:gd name="connsiteY105" fmla="*/ 235887 h 387096"/>
              <a:gd name="connsiteX106" fmla="*/ 151473 w 387782"/>
              <a:gd name="connsiteY106" fmla="*/ 193548 h 387096"/>
              <a:gd name="connsiteX107" fmla="*/ 193885 w 387782"/>
              <a:gd name="connsiteY107" fmla="*/ 151209 h 387096"/>
              <a:gd name="connsiteX108" fmla="*/ 236298 w 387782"/>
              <a:gd name="connsiteY108" fmla="*/ 193548 h 387096"/>
              <a:gd name="connsiteX109" fmla="*/ 193885 w 387782"/>
              <a:gd name="connsiteY109" fmla="*/ 235887 h 387096"/>
              <a:gd name="connsiteX110" fmla="*/ 193885 w 387782"/>
              <a:gd name="connsiteY110" fmla="*/ 160282 h 387096"/>
              <a:gd name="connsiteX111" fmla="*/ 160561 w 387782"/>
              <a:gd name="connsiteY111" fmla="*/ 193548 h 387096"/>
              <a:gd name="connsiteX112" fmla="*/ 193885 w 387782"/>
              <a:gd name="connsiteY112" fmla="*/ 226814 h 387096"/>
              <a:gd name="connsiteX113" fmla="*/ 227209 w 387782"/>
              <a:gd name="connsiteY113" fmla="*/ 193548 h 387096"/>
              <a:gd name="connsiteX114" fmla="*/ 193885 w 387782"/>
              <a:gd name="connsiteY114" fmla="*/ 160282 h 387096"/>
              <a:gd name="connsiteX115" fmla="*/ 193885 w 387782"/>
              <a:gd name="connsiteY115" fmla="*/ 387096 h 387096"/>
              <a:gd name="connsiteX116" fmla="*/ 46957 w 387782"/>
              <a:gd name="connsiteY116" fmla="*/ 319833 h 387096"/>
              <a:gd name="connsiteX117" fmla="*/ 46957 w 387782"/>
              <a:gd name="connsiteY117" fmla="*/ 369959 h 387096"/>
              <a:gd name="connsiteX118" fmla="*/ 37868 w 387782"/>
              <a:gd name="connsiteY118" fmla="*/ 369959 h 387096"/>
              <a:gd name="connsiteX119" fmla="*/ 37868 w 387782"/>
              <a:gd name="connsiteY119" fmla="*/ 302419 h 387096"/>
              <a:gd name="connsiteX120" fmla="*/ 105526 w 387782"/>
              <a:gd name="connsiteY120" fmla="*/ 302419 h 387096"/>
              <a:gd name="connsiteX121" fmla="*/ 105526 w 387782"/>
              <a:gd name="connsiteY121" fmla="*/ 311504 h 387096"/>
              <a:gd name="connsiteX122" fmla="*/ 51791 w 387782"/>
              <a:gd name="connsiteY122" fmla="*/ 311504 h 387096"/>
              <a:gd name="connsiteX123" fmla="*/ 193885 w 387782"/>
              <a:gd name="connsiteY123" fmla="*/ 378023 h 387096"/>
              <a:gd name="connsiteX124" fmla="*/ 378682 w 387782"/>
              <a:gd name="connsiteY124" fmla="*/ 193548 h 387096"/>
              <a:gd name="connsiteX125" fmla="*/ 387783 w 387782"/>
              <a:gd name="connsiteY125" fmla="*/ 193548 h 387096"/>
              <a:gd name="connsiteX126" fmla="*/ 193885 w 387782"/>
              <a:gd name="connsiteY126" fmla="*/ 387096 h 387096"/>
              <a:gd name="connsiteX127" fmla="*/ 9088 w 387782"/>
              <a:gd name="connsiteY127" fmla="*/ 193548 h 387096"/>
              <a:gd name="connsiteX128" fmla="*/ 0 w 387782"/>
              <a:gd name="connsiteY128" fmla="*/ 193548 h 387096"/>
              <a:gd name="connsiteX129" fmla="*/ 193885 w 387782"/>
              <a:gd name="connsiteY129" fmla="*/ 0 h 387096"/>
              <a:gd name="connsiteX130" fmla="*/ 340814 w 387782"/>
              <a:gd name="connsiteY130" fmla="*/ 67250 h 387096"/>
              <a:gd name="connsiteX131" fmla="*/ 340814 w 387782"/>
              <a:gd name="connsiteY131" fmla="*/ 17137 h 387096"/>
              <a:gd name="connsiteX132" fmla="*/ 349915 w 387782"/>
              <a:gd name="connsiteY132" fmla="*/ 17137 h 387096"/>
              <a:gd name="connsiteX133" fmla="*/ 349915 w 387782"/>
              <a:gd name="connsiteY133" fmla="*/ 84677 h 387096"/>
              <a:gd name="connsiteX134" fmla="*/ 282244 w 387782"/>
              <a:gd name="connsiteY134" fmla="*/ 84677 h 387096"/>
              <a:gd name="connsiteX135" fmla="*/ 282244 w 387782"/>
              <a:gd name="connsiteY135" fmla="*/ 75605 h 387096"/>
              <a:gd name="connsiteX136" fmla="*/ 335979 w 387782"/>
              <a:gd name="connsiteY136" fmla="*/ 75605 h 387096"/>
              <a:gd name="connsiteX137" fmla="*/ 193885 w 387782"/>
              <a:gd name="connsiteY137" fmla="*/ 9073 h 387096"/>
              <a:gd name="connsiteX138" fmla="*/ 9088 w 387782"/>
              <a:gd name="connsiteY138" fmla="*/ 193548 h 38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87782" h="387096">
                <a:moveTo>
                  <a:pt x="211305" y="286290"/>
                </a:moveTo>
                <a:lnTo>
                  <a:pt x="176466" y="286290"/>
                </a:lnTo>
                <a:cubicBezTo>
                  <a:pt x="173954" y="286290"/>
                  <a:pt x="171922" y="284261"/>
                  <a:pt x="171922" y="281753"/>
                </a:cubicBezTo>
                <a:lnTo>
                  <a:pt x="171922" y="262008"/>
                </a:lnTo>
                <a:lnTo>
                  <a:pt x="160952" y="257434"/>
                </a:lnTo>
                <a:lnTo>
                  <a:pt x="146929" y="271433"/>
                </a:lnTo>
                <a:cubicBezTo>
                  <a:pt x="146083" y="272278"/>
                  <a:pt x="144922" y="272757"/>
                  <a:pt x="143722" y="272757"/>
                </a:cubicBezTo>
                <a:lnTo>
                  <a:pt x="143722" y="272757"/>
                </a:lnTo>
                <a:cubicBezTo>
                  <a:pt x="142511" y="272757"/>
                  <a:pt x="141362" y="272278"/>
                  <a:pt x="140516" y="271433"/>
                </a:cubicBezTo>
                <a:lnTo>
                  <a:pt x="115877" y="246837"/>
                </a:lnTo>
                <a:cubicBezTo>
                  <a:pt x="114097" y="245060"/>
                  <a:pt x="114097" y="242187"/>
                  <a:pt x="115877" y="240410"/>
                </a:cubicBezTo>
                <a:lnTo>
                  <a:pt x="129863" y="226461"/>
                </a:lnTo>
                <a:lnTo>
                  <a:pt x="125356" y="215486"/>
                </a:lnTo>
                <a:lnTo>
                  <a:pt x="105526" y="215486"/>
                </a:lnTo>
                <a:cubicBezTo>
                  <a:pt x="103014" y="215486"/>
                  <a:pt x="100982" y="213457"/>
                  <a:pt x="100982" y="210950"/>
                </a:cubicBezTo>
                <a:lnTo>
                  <a:pt x="100982" y="176172"/>
                </a:lnTo>
                <a:cubicBezTo>
                  <a:pt x="100982" y="173664"/>
                  <a:pt x="103014" y="171635"/>
                  <a:pt x="105526" y="171635"/>
                </a:cubicBezTo>
                <a:lnTo>
                  <a:pt x="125306" y="171635"/>
                </a:lnTo>
                <a:lnTo>
                  <a:pt x="129888" y="160685"/>
                </a:lnTo>
                <a:lnTo>
                  <a:pt x="115877" y="146673"/>
                </a:lnTo>
                <a:cubicBezTo>
                  <a:pt x="114110" y="144896"/>
                  <a:pt x="114110" y="142036"/>
                  <a:pt x="115877" y="140259"/>
                </a:cubicBezTo>
                <a:lnTo>
                  <a:pt x="140504" y="115663"/>
                </a:lnTo>
                <a:cubicBezTo>
                  <a:pt x="142208" y="113949"/>
                  <a:pt x="145225" y="113949"/>
                  <a:pt x="146929" y="115663"/>
                </a:cubicBezTo>
                <a:lnTo>
                  <a:pt x="160915" y="129637"/>
                </a:lnTo>
                <a:lnTo>
                  <a:pt x="171922" y="125138"/>
                </a:lnTo>
                <a:lnTo>
                  <a:pt x="171922" y="105343"/>
                </a:lnTo>
                <a:cubicBezTo>
                  <a:pt x="171922" y="102835"/>
                  <a:pt x="173954" y="100806"/>
                  <a:pt x="176466" y="100806"/>
                </a:cubicBezTo>
                <a:lnTo>
                  <a:pt x="211305" y="100806"/>
                </a:lnTo>
                <a:cubicBezTo>
                  <a:pt x="213816" y="100806"/>
                  <a:pt x="215849" y="102835"/>
                  <a:pt x="215849" y="105343"/>
                </a:cubicBezTo>
                <a:lnTo>
                  <a:pt x="215849" y="125088"/>
                </a:lnTo>
                <a:lnTo>
                  <a:pt x="226805" y="129662"/>
                </a:lnTo>
                <a:lnTo>
                  <a:pt x="240817" y="115663"/>
                </a:lnTo>
                <a:cubicBezTo>
                  <a:pt x="242521" y="113961"/>
                  <a:pt x="245550" y="113949"/>
                  <a:pt x="247254" y="115663"/>
                </a:cubicBezTo>
                <a:lnTo>
                  <a:pt x="271894" y="140259"/>
                </a:lnTo>
                <a:cubicBezTo>
                  <a:pt x="272739" y="141104"/>
                  <a:pt x="273219" y="142263"/>
                  <a:pt x="273219" y="143460"/>
                </a:cubicBezTo>
                <a:cubicBezTo>
                  <a:pt x="273219" y="144670"/>
                  <a:pt x="272739" y="145816"/>
                  <a:pt x="271894" y="146661"/>
                </a:cubicBezTo>
                <a:lnTo>
                  <a:pt x="257895" y="160622"/>
                </a:lnTo>
                <a:lnTo>
                  <a:pt x="262401" y="171610"/>
                </a:lnTo>
                <a:lnTo>
                  <a:pt x="282244" y="171610"/>
                </a:lnTo>
                <a:cubicBezTo>
                  <a:pt x="284756" y="171610"/>
                  <a:pt x="286789" y="173639"/>
                  <a:pt x="286789" y="176146"/>
                </a:cubicBezTo>
                <a:lnTo>
                  <a:pt x="286789" y="210924"/>
                </a:lnTo>
                <a:cubicBezTo>
                  <a:pt x="286789" y="213432"/>
                  <a:pt x="284756" y="215461"/>
                  <a:pt x="282244" y="215461"/>
                </a:cubicBezTo>
                <a:lnTo>
                  <a:pt x="262465" y="215461"/>
                </a:lnTo>
                <a:lnTo>
                  <a:pt x="257882" y="226398"/>
                </a:lnTo>
                <a:lnTo>
                  <a:pt x="271906" y="240385"/>
                </a:lnTo>
                <a:cubicBezTo>
                  <a:pt x="272752" y="241229"/>
                  <a:pt x="273232" y="242389"/>
                  <a:pt x="273232" y="243598"/>
                </a:cubicBezTo>
                <a:cubicBezTo>
                  <a:pt x="273232" y="244808"/>
                  <a:pt x="272752" y="245967"/>
                  <a:pt x="271906" y="246812"/>
                </a:cubicBezTo>
                <a:lnTo>
                  <a:pt x="247267" y="271408"/>
                </a:lnTo>
                <a:cubicBezTo>
                  <a:pt x="246421" y="272252"/>
                  <a:pt x="245260" y="272731"/>
                  <a:pt x="244048" y="272731"/>
                </a:cubicBezTo>
                <a:lnTo>
                  <a:pt x="244048" y="272731"/>
                </a:lnTo>
                <a:cubicBezTo>
                  <a:pt x="242836" y="272731"/>
                  <a:pt x="241675" y="272252"/>
                  <a:pt x="240829" y="271408"/>
                </a:cubicBezTo>
                <a:lnTo>
                  <a:pt x="226856" y="257434"/>
                </a:lnTo>
                <a:lnTo>
                  <a:pt x="215861" y="261932"/>
                </a:lnTo>
                <a:lnTo>
                  <a:pt x="215861" y="281753"/>
                </a:lnTo>
                <a:cubicBezTo>
                  <a:pt x="215849" y="284261"/>
                  <a:pt x="213816" y="286290"/>
                  <a:pt x="211305" y="286290"/>
                </a:cubicBezTo>
                <a:close/>
                <a:moveTo>
                  <a:pt x="181010" y="277217"/>
                </a:moveTo>
                <a:lnTo>
                  <a:pt x="206760" y="277217"/>
                </a:lnTo>
                <a:lnTo>
                  <a:pt x="206760" y="258921"/>
                </a:lnTo>
                <a:cubicBezTo>
                  <a:pt x="206760" y="257081"/>
                  <a:pt x="207884" y="255430"/>
                  <a:pt x="209588" y="254725"/>
                </a:cubicBezTo>
                <a:lnTo>
                  <a:pt x="226199" y="247920"/>
                </a:lnTo>
                <a:cubicBezTo>
                  <a:pt x="227891" y="247202"/>
                  <a:pt x="229835" y="247618"/>
                  <a:pt x="231148" y="248903"/>
                </a:cubicBezTo>
                <a:lnTo>
                  <a:pt x="244048" y="261806"/>
                </a:lnTo>
                <a:lnTo>
                  <a:pt x="262263" y="243624"/>
                </a:lnTo>
                <a:lnTo>
                  <a:pt x="249286" y="230695"/>
                </a:lnTo>
                <a:cubicBezTo>
                  <a:pt x="247986" y="229385"/>
                  <a:pt x="247595" y="227431"/>
                  <a:pt x="248314" y="225730"/>
                </a:cubicBezTo>
                <a:lnTo>
                  <a:pt x="255257" y="209198"/>
                </a:lnTo>
                <a:cubicBezTo>
                  <a:pt x="255964" y="207510"/>
                  <a:pt x="257617" y="206401"/>
                  <a:pt x="259448" y="206401"/>
                </a:cubicBezTo>
                <a:lnTo>
                  <a:pt x="277700" y="206401"/>
                </a:lnTo>
                <a:lnTo>
                  <a:pt x="277700" y="180695"/>
                </a:lnTo>
                <a:lnTo>
                  <a:pt x="259372" y="180695"/>
                </a:lnTo>
                <a:cubicBezTo>
                  <a:pt x="257529" y="180695"/>
                  <a:pt x="255875" y="179586"/>
                  <a:pt x="255169" y="177885"/>
                </a:cubicBezTo>
                <a:lnTo>
                  <a:pt x="248352" y="161303"/>
                </a:lnTo>
                <a:cubicBezTo>
                  <a:pt x="247658" y="159614"/>
                  <a:pt x="248049" y="157661"/>
                  <a:pt x="249337" y="156376"/>
                </a:cubicBezTo>
                <a:lnTo>
                  <a:pt x="262263" y="143485"/>
                </a:lnTo>
                <a:lnTo>
                  <a:pt x="244048" y="125302"/>
                </a:lnTo>
                <a:lnTo>
                  <a:pt x="231097" y="138243"/>
                </a:lnTo>
                <a:cubicBezTo>
                  <a:pt x="229784" y="139541"/>
                  <a:pt x="227828" y="139944"/>
                  <a:pt x="226124" y="139226"/>
                </a:cubicBezTo>
                <a:lnTo>
                  <a:pt x="209563" y="132308"/>
                </a:lnTo>
                <a:cubicBezTo>
                  <a:pt x="207871" y="131603"/>
                  <a:pt x="206760" y="129952"/>
                  <a:pt x="206760" y="128125"/>
                </a:cubicBezTo>
                <a:lnTo>
                  <a:pt x="206760" y="109879"/>
                </a:lnTo>
                <a:lnTo>
                  <a:pt x="181010" y="109879"/>
                </a:lnTo>
                <a:lnTo>
                  <a:pt x="181010" y="128175"/>
                </a:lnTo>
                <a:cubicBezTo>
                  <a:pt x="181010" y="130015"/>
                  <a:pt x="179899" y="131678"/>
                  <a:pt x="178195" y="132371"/>
                </a:cubicBezTo>
                <a:lnTo>
                  <a:pt x="161584" y="139176"/>
                </a:lnTo>
                <a:cubicBezTo>
                  <a:pt x="159880" y="139856"/>
                  <a:pt x="157948" y="139478"/>
                  <a:pt x="156648" y="138180"/>
                </a:cubicBezTo>
                <a:lnTo>
                  <a:pt x="143735" y="125290"/>
                </a:lnTo>
                <a:lnTo>
                  <a:pt x="125533" y="143473"/>
                </a:lnTo>
                <a:lnTo>
                  <a:pt x="138497" y="156426"/>
                </a:lnTo>
                <a:cubicBezTo>
                  <a:pt x="139797" y="157724"/>
                  <a:pt x="140188" y="159690"/>
                  <a:pt x="139469" y="161391"/>
                </a:cubicBezTo>
                <a:lnTo>
                  <a:pt x="132539" y="177923"/>
                </a:lnTo>
                <a:cubicBezTo>
                  <a:pt x="131832" y="179612"/>
                  <a:pt x="130178" y="180708"/>
                  <a:pt x="128348" y="180708"/>
                </a:cubicBezTo>
                <a:lnTo>
                  <a:pt x="110070" y="180708"/>
                </a:lnTo>
                <a:lnTo>
                  <a:pt x="110070" y="206413"/>
                </a:lnTo>
                <a:lnTo>
                  <a:pt x="128398" y="206413"/>
                </a:lnTo>
                <a:cubicBezTo>
                  <a:pt x="130241" y="206413"/>
                  <a:pt x="131908" y="207535"/>
                  <a:pt x="132602" y="209236"/>
                </a:cubicBezTo>
                <a:lnTo>
                  <a:pt x="139418" y="225819"/>
                </a:lnTo>
                <a:cubicBezTo>
                  <a:pt x="140112" y="227520"/>
                  <a:pt x="139721" y="229460"/>
                  <a:pt x="138421" y="230758"/>
                </a:cubicBezTo>
                <a:lnTo>
                  <a:pt x="125520" y="243636"/>
                </a:lnTo>
                <a:lnTo>
                  <a:pt x="143722" y="261819"/>
                </a:lnTo>
                <a:lnTo>
                  <a:pt x="156699" y="248865"/>
                </a:lnTo>
                <a:cubicBezTo>
                  <a:pt x="158011" y="247555"/>
                  <a:pt x="159968" y="247190"/>
                  <a:pt x="161672" y="247895"/>
                </a:cubicBezTo>
                <a:lnTo>
                  <a:pt x="178233" y="254826"/>
                </a:lnTo>
                <a:cubicBezTo>
                  <a:pt x="179924" y="255531"/>
                  <a:pt x="181023" y="257182"/>
                  <a:pt x="181023" y="259009"/>
                </a:cubicBezTo>
                <a:lnTo>
                  <a:pt x="181010" y="277217"/>
                </a:lnTo>
                <a:lnTo>
                  <a:pt x="181010" y="277217"/>
                </a:lnTo>
                <a:close/>
                <a:moveTo>
                  <a:pt x="193885" y="235887"/>
                </a:moveTo>
                <a:cubicBezTo>
                  <a:pt x="170495" y="235887"/>
                  <a:pt x="151473" y="216885"/>
                  <a:pt x="151473" y="193548"/>
                </a:cubicBezTo>
                <a:cubicBezTo>
                  <a:pt x="151473" y="170211"/>
                  <a:pt x="170495" y="151209"/>
                  <a:pt x="193885" y="151209"/>
                </a:cubicBezTo>
                <a:cubicBezTo>
                  <a:pt x="217275" y="151209"/>
                  <a:pt x="236298" y="170199"/>
                  <a:pt x="236298" y="193548"/>
                </a:cubicBezTo>
                <a:cubicBezTo>
                  <a:pt x="236298" y="216897"/>
                  <a:pt x="217275" y="235887"/>
                  <a:pt x="193885" y="235887"/>
                </a:cubicBezTo>
                <a:close/>
                <a:moveTo>
                  <a:pt x="193885" y="160282"/>
                </a:moveTo>
                <a:cubicBezTo>
                  <a:pt x="175506" y="160282"/>
                  <a:pt x="160561" y="175214"/>
                  <a:pt x="160561" y="193548"/>
                </a:cubicBezTo>
                <a:cubicBezTo>
                  <a:pt x="160561" y="211895"/>
                  <a:pt x="175519" y="226814"/>
                  <a:pt x="193885" y="226814"/>
                </a:cubicBezTo>
                <a:cubicBezTo>
                  <a:pt x="212264" y="226814"/>
                  <a:pt x="227209" y="211895"/>
                  <a:pt x="227209" y="193548"/>
                </a:cubicBezTo>
                <a:cubicBezTo>
                  <a:pt x="227209" y="175201"/>
                  <a:pt x="212264" y="160282"/>
                  <a:pt x="193885" y="160282"/>
                </a:cubicBezTo>
                <a:close/>
                <a:moveTo>
                  <a:pt x="193885" y="387096"/>
                </a:moveTo>
                <a:cubicBezTo>
                  <a:pt x="136717" y="387096"/>
                  <a:pt x="83865" y="362739"/>
                  <a:pt x="46957" y="319833"/>
                </a:cubicBezTo>
                <a:lnTo>
                  <a:pt x="46957" y="369959"/>
                </a:lnTo>
                <a:lnTo>
                  <a:pt x="37868" y="369959"/>
                </a:lnTo>
                <a:lnTo>
                  <a:pt x="37868" y="302419"/>
                </a:lnTo>
                <a:lnTo>
                  <a:pt x="105526" y="302419"/>
                </a:lnTo>
                <a:lnTo>
                  <a:pt x="105526" y="311504"/>
                </a:lnTo>
                <a:lnTo>
                  <a:pt x="51791" y="311504"/>
                </a:lnTo>
                <a:cubicBezTo>
                  <a:pt x="87046" y="353893"/>
                  <a:pt x="138320" y="378023"/>
                  <a:pt x="193885" y="378023"/>
                </a:cubicBezTo>
                <a:cubicBezTo>
                  <a:pt x="295776" y="378023"/>
                  <a:pt x="378682" y="295274"/>
                  <a:pt x="378682" y="193548"/>
                </a:cubicBezTo>
                <a:lnTo>
                  <a:pt x="387783" y="193548"/>
                </a:lnTo>
                <a:cubicBezTo>
                  <a:pt x="387770" y="300277"/>
                  <a:pt x="300800" y="387096"/>
                  <a:pt x="193885" y="387096"/>
                </a:cubicBezTo>
                <a:close/>
                <a:moveTo>
                  <a:pt x="9088" y="193548"/>
                </a:moveTo>
                <a:lnTo>
                  <a:pt x="0" y="193548"/>
                </a:lnTo>
                <a:cubicBezTo>
                  <a:pt x="0" y="86819"/>
                  <a:pt x="86971" y="0"/>
                  <a:pt x="193885" y="0"/>
                </a:cubicBezTo>
                <a:cubicBezTo>
                  <a:pt x="251054" y="0"/>
                  <a:pt x="303905" y="24357"/>
                  <a:pt x="340814" y="67250"/>
                </a:cubicBezTo>
                <a:lnTo>
                  <a:pt x="340814" y="17137"/>
                </a:lnTo>
                <a:lnTo>
                  <a:pt x="349915" y="17137"/>
                </a:lnTo>
                <a:lnTo>
                  <a:pt x="349915" y="84677"/>
                </a:lnTo>
                <a:lnTo>
                  <a:pt x="282244" y="84677"/>
                </a:lnTo>
                <a:lnTo>
                  <a:pt x="282244" y="75605"/>
                </a:lnTo>
                <a:lnTo>
                  <a:pt x="335979" y="75605"/>
                </a:lnTo>
                <a:cubicBezTo>
                  <a:pt x="300724" y="33203"/>
                  <a:pt x="249438" y="9073"/>
                  <a:pt x="193885" y="9073"/>
                </a:cubicBezTo>
                <a:cubicBezTo>
                  <a:pt x="91982" y="9073"/>
                  <a:pt x="9088" y="91822"/>
                  <a:pt x="9088" y="193548"/>
                </a:cubicBezTo>
                <a:close/>
              </a:path>
            </a:pathLst>
          </a:custGeom>
          <a:solidFill>
            <a:schemeClr val="accent1"/>
          </a:solidFill>
          <a:ln w="1250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CE0FFA78-9C57-B180-1AA5-7378754C15C2}"/>
              </a:ext>
            </a:extLst>
          </p:cNvPr>
          <p:cNvSpPr/>
          <p:nvPr/>
        </p:nvSpPr>
        <p:spPr>
          <a:xfrm>
            <a:off x="18859501" y="576072"/>
            <a:ext cx="403927" cy="403225"/>
          </a:xfrm>
          <a:custGeom>
            <a:avLst/>
            <a:gdLst>
              <a:gd name="connsiteX0" fmla="*/ 0 w 403927"/>
              <a:gd name="connsiteY0" fmla="*/ 0 h 403225"/>
              <a:gd name="connsiteX1" fmla="*/ 403927 w 403927"/>
              <a:gd name="connsiteY1" fmla="*/ 0 h 403225"/>
              <a:gd name="connsiteX2" fmla="*/ 403927 w 403927"/>
              <a:gd name="connsiteY2" fmla="*/ 403225 h 403225"/>
              <a:gd name="connsiteX3" fmla="*/ 0 w 403927"/>
              <a:gd name="connsiteY3" fmla="*/ 403225 h 403225"/>
            </a:gdLst>
            <a:ahLst/>
            <a:cxnLst>
              <a:cxn ang="0">
                <a:pos x="connsiteX0" y="connsiteY0"/>
              </a:cxn>
              <a:cxn ang="0">
                <a:pos x="connsiteX1" y="connsiteY1"/>
              </a:cxn>
              <a:cxn ang="0">
                <a:pos x="connsiteX2" y="connsiteY2"/>
              </a:cxn>
              <a:cxn ang="0">
                <a:pos x="connsiteX3" y="connsiteY3"/>
              </a:cxn>
            </a:cxnLst>
            <a:rect l="l" t="t" r="r" b="b"/>
            <a:pathLst>
              <a:path w="403927" h="403225">
                <a:moveTo>
                  <a:pt x="0" y="0"/>
                </a:moveTo>
                <a:lnTo>
                  <a:pt x="403927" y="0"/>
                </a:lnTo>
                <a:lnTo>
                  <a:pt x="403927" y="403225"/>
                </a:lnTo>
                <a:lnTo>
                  <a:pt x="0" y="403225"/>
                </a:lnTo>
                <a:close/>
              </a:path>
            </a:pathLst>
          </a:custGeom>
          <a:noFill/>
          <a:ln w="12502"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3E459F55-6C83-28F6-2C13-CFA412BB6ACA}"/>
              </a:ext>
            </a:extLst>
          </p:cNvPr>
          <p:cNvSpPr/>
          <p:nvPr/>
        </p:nvSpPr>
        <p:spPr>
          <a:xfrm>
            <a:off x="6675578" y="6702695"/>
            <a:ext cx="387770" cy="387096"/>
          </a:xfrm>
          <a:custGeom>
            <a:avLst/>
            <a:gdLst>
              <a:gd name="connsiteX0" fmla="*/ 239832 w 387770"/>
              <a:gd name="connsiteY0" fmla="*/ 193548 h 387096"/>
              <a:gd name="connsiteX1" fmla="*/ 256999 w 387770"/>
              <a:gd name="connsiteY1" fmla="*/ 210685 h 387096"/>
              <a:gd name="connsiteX2" fmla="*/ 274166 w 387770"/>
              <a:gd name="connsiteY2" fmla="*/ 193548 h 387096"/>
              <a:gd name="connsiteX3" fmla="*/ 260003 w 387770"/>
              <a:gd name="connsiteY3" fmla="*/ 176713 h 387096"/>
              <a:gd name="connsiteX4" fmla="*/ 194314 w 387770"/>
              <a:gd name="connsiteY4" fmla="*/ 126008 h 387096"/>
              <a:gd name="connsiteX5" fmla="*/ 126215 w 387770"/>
              <a:gd name="connsiteY5" fmla="*/ 193548 h 387096"/>
              <a:gd name="connsiteX6" fmla="*/ 194314 w 387770"/>
              <a:gd name="connsiteY6" fmla="*/ 261088 h 387096"/>
              <a:gd name="connsiteX7" fmla="*/ 242457 w 387770"/>
              <a:gd name="connsiteY7" fmla="*/ 241318 h 387096"/>
              <a:gd name="connsiteX8" fmla="*/ 236045 w 387770"/>
              <a:gd name="connsiteY8" fmla="*/ 234866 h 387096"/>
              <a:gd name="connsiteX9" fmla="*/ 194314 w 387770"/>
              <a:gd name="connsiteY9" fmla="*/ 252003 h 387096"/>
              <a:gd name="connsiteX10" fmla="*/ 135303 w 387770"/>
              <a:gd name="connsiteY10" fmla="*/ 193535 h 387096"/>
              <a:gd name="connsiteX11" fmla="*/ 194314 w 387770"/>
              <a:gd name="connsiteY11" fmla="*/ 135068 h 387096"/>
              <a:gd name="connsiteX12" fmla="*/ 250864 w 387770"/>
              <a:gd name="connsiteY12" fmla="*/ 177583 h 387096"/>
              <a:gd name="connsiteX13" fmla="*/ 239832 w 387770"/>
              <a:gd name="connsiteY13" fmla="*/ 193548 h 387096"/>
              <a:gd name="connsiteX14" fmla="*/ 256999 w 387770"/>
              <a:gd name="connsiteY14" fmla="*/ 185484 h 387096"/>
              <a:gd name="connsiteX15" fmla="*/ 265077 w 387770"/>
              <a:gd name="connsiteY15" fmla="*/ 193548 h 387096"/>
              <a:gd name="connsiteX16" fmla="*/ 256999 w 387770"/>
              <a:gd name="connsiteY16" fmla="*/ 201613 h 387096"/>
              <a:gd name="connsiteX17" fmla="*/ 248920 w 387770"/>
              <a:gd name="connsiteY17" fmla="*/ 193548 h 387096"/>
              <a:gd name="connsiteX18" fmla="*/ 256999 w 387770"/>
              <a:gd name="connsiteY18" fmla="*/ 185484 h 387096"/>
              <a:gd name="connsiteX19" fmla="*/ 176718 w 387770"/>
              <a:gd name="connsiteY19" fmla="*/ 193548 h 387096"/>
              <a:gd name="connsiteX20" fmla="*/ 193885 w 387770"/>
              <a:gd name="connsiteY20" fmla="*/ 210685 h 387096"/>
              <a:gd name="connsiteX21" fmla="*/ 211052 w 387770"/>
              <a:gd name="connsiteY21" fmla="*/ 193548 h 387096"/>
              <a:gd name="connsiteX22" fmla="*/ 193885 w 387770"/>
              <a:gd name="connsiteY22" fmla="*/ 176411 h 387096"/>
              <a:gd name="connsiteX23" fmla="*/ 176718 w 387770"/>
              <a:gd name="connsiteY23" fmla="*/ 193548 h 387096"/>
              <a:gd name="connsiteX24" fmla="*/ 201964 w 387770"/>
              <a:gd name="connsiteY24" fmla="*/ 193548 h 387096"/>
              <a:gd name="connsiteX25" fmla="*/ 193885 w 387770"/>
              <a:gd name="connsiteY25" fmla="*/ 201613 h 387096"/>
              <a:gd name="connsiteX26" fmla="*/ 185807 w 387770"/>
              <a:gd name="connsiteY26" fmla="*/ 193548 h 387096"/>
              <a:gd name="connsiteX27" fmla="*/ 193885 w 387770"/>
              <a:gd name="connsiteY27" fmla="*/ 185484 h 387096"/>
              <a:gd name="connsiteX28" fmla="*/ 201964 w 387770"/>
              <a:gd name="connsiteY28" fmla="*/ 193548 h 387096"/>
              <a:gd name="connsiteX29" fmla="*/ 198429 w 387770"/>
              <a:gd name="connsiteY29" fmla="*/ 353502 h 387096"/>
              <a:gd name="connsiteX30" fmla="*/ 198429 w 387770"/>
              <a:gd name="connsiteY30" fmla="*/ 281753 h 387096"/>
              <a:gd name="connsiteX31" fmla="*/ 189341 w 387770"/>
              <a:gd name="connsiteY31" fmla="*/ 281753 h 387096"/>
              <a:gd name="connsiteX32" fmla="*/ 189341 w 387770"/>
              <a:gd name="connsiteY32" fmla="*/ 353502 h 387096"/>
              <a:gd name="connsiteX33" fmla="*/ 176718 w 387770"/>
              <a:gd name="connsiteY33" fmla="*/ 369959 h 387096"/>
              <a:gd name="connsiteX34" fmla="*/ 193885 w 387770"/>
              <a:gd name="connsiteY34" fmla="*/ 387096 h 387096"/>
              <a:gd name="connsiteX35" fmla="*/ 211052 w 387770"/>
              <a:gd name="connsiteY35" fmla="*/ 369959 h 387096"/>
              <a:gd name="connsiteX36" fmla="*/ 198429 w 387770"/>
              <a:gd name="connsiteY36" fmla="*/ 353502 h 387096"/>
              <a:gd name="connsiteX37" fmla="*/ 193885 w 387770"/>
              <a:gd name="connsiteY37" fmla="*/ 378023 h 387096"/>
              <a:gd name="connsiteX38" fmla="*/ 185807 w 387770"/>
              <a:gd name="connsiteY38" fmla="*/ 369959 h 387096"/>
              <a:gd name="connsiteX39" fmla="*/ 193885 w 387770"/>
              <a:gd name="connsiteY39" fmla="*/ 361894 h 387096"/>
              <a:gd name="connsiteX40" fmla="*/ 201964 w 387770"/>
              <a:gd name="connsiteY40" fmla="*/ 369959 h 387096"/>
              <a:gd name="connsiteX41" fmla="*/ 193885 w 387770"/>
              <a:gd name="connsiteY41" fmla="*/ 378023 h 387096"/>
              <a:gd name="connsiteX42" fmla="*/ 67658 w 387770"/>
              <a:gd name="connsiteY42" fmla="*/ 84665 h 387096"/>
              <a:gd name="connsiteX43" fmla="*/ 74462 w 387770"/>
              <a:gd name="connsiteY43" fmla="*/ 83178 h 387096"/>
              <a:gd name="connsiteX44" fmla="*/ 127628 w 387770"/>
              <a:gd name="connsiteY44" fmla="*/ 133820 h 387096"/>
              <a:gd name="connsiteX45" fmla="*/ 133902 w 387770"/>
              <a:gd name="connsiteY45" fmla="*/ 127255 h 387096"/>
              <a:gd name="connsiteX46" fmla="*/ 81391 w 387770"/>
              <a:gd name="connsiteY46" fmla="*/ 77255 h 387096"/>
              <a:gd name="connsiteX47" fmla="*/ 79788 w 387770"/>
              <a:gd name="connsiteY47" fmla="*/ 55431 h 387096"/>
              <a:gd name="connsiteX48" fmla="*/ 55515 w 387770"/>
              <a:gd name="connsiteY48" fmla="*/ 55431 h 387096"/>
              <a:gd name="connsiteX49" fmla="*/ 55515 w 387770"/>
              <a:gd name="connsiteY49" fmla="*/ 79662 h 387096"/>
              <a:gd name="connsiteX50" fmla="*/ 67658 w 387770"/>
              <a:gd name="connsiteY50" fmla="*/ 84665 h 387096"/>
              <a:gd name="connsiteX51" fmla="*/ 61940 w 387770"/>
              <a:gd name="connsiteY51" fmla="*/ 61832 h 387096"/>
              <a:gd name="connsiteX52" fmla="*/ 67658 w 387770"/>
              <a:gd name="connsiteY52" fmla="*/ 59476 h 387096"/>
              <a:gd name="connsiteX53" fmla="*/ 73376 w 387770"/>
              <a:gd name="connsiteY53" fmla="*/ 61832 h 387096"/>
              <a:gd name="connsiteX54" fmla="*/ 73376 w 387770"/>
              <a:gd name="connsiteY54" fmla="*/ 73236 h 387096"/>
              <a:gd name="connsiteX55" fmla="*/ 61952 w 387770"/>
              <a:gd name="connsiteY55" fmla="*/ 73236 h 387096"/>
              <a:gd name="connsiteX56" fmla="*/ 61940 w 387770"/>
              <a:gd name="connsiteY56" fmla="*/ 61832 h 387096"/>
              <a:gd name="connsiteX57" fmla="*/ 370603 w 387770"/>
              <a:gd name="connsiteY57" fmla="*/ 176411 h 387096"/>
              <a:gd name="connsiteX58" fmla="*/ 354118 w 387770"/>
              <a:gd name="connsiteY58" fmla="*/ 189012 h 387096"/>
              <a:gd name="connsiteX59" fmla="*/ 294867 w 387770"/>
              <a:gd name="connsiteY59" fmla="*/ 189012 h 387096"/>
              <a:gd name="connsiteX60" fmla="*/ 294867 w 387770"/>
              <a:gd name="connsiteY60" fmla="*/ 198084 h 387096"/>
              <a:gd name="connsiteX61" fmla="*/ 354118 w 387770"/>
              <a:gd name="connsiteY61" fmla="*/ 198084 h 387096"/>
              <a:gd name="connsiteX62" fmla="*/ 370603 w 387770"/>
              <a:gd name="connsiteY62" fmla="*/ 210685 h 387096"/>
              <a:gd name="connsiteX63" fmla="*/ 387770 w 387770"/>
              <a:gd name="connsiteY63" fmla="*/ 193548 h 387096"/>
              <a:gd name="connsiteX64" fmla="*/ 370603 w 387770"/>
              <a:gd name="connsiteY64" fmla="*/ 176411 h 387096"/>
              <a:gd name="connsiteX65" fmla="*/ 370603 w 387770"/>
              <a:gd name="connsiteY65" fmla="*/ 201613 h 387096"/>
              <a:gd name="connsiteX66" fmla="*/ 362525 w 387770"/>
              <a:gd name="connsiteY66" fmla="*/ 193548 h 387096"/>
              <a:gd name="connsiteX67" fmla="*/ 370603 w 387770"/>
              <a:gd name="connsiteY67" fmla="*/ 185484 h 387096"/>
              <a:gd name="connsiteX68" fmla="*/ 378682 w 387770"/>
              <a:gd name="connsiteY68" fmla="*/ 193548 h 387096"/>
              <a:gd name="connsiteX69" fmla="*/ 370603 w 387770"/>
              <a:gd name="connsiteY69" fmla="*/ 201613 h 387096"/>
              <a:gd name="connsiteX70" fmla="*/ 189341 w 387770"/>
              <a:gd name="connsiteY70" fmla="*/ 33581 h 387096"/>
              <a:gd name="connsiteX71" fmla="*/ 189341 w 387770"/>
              <a:gd name="connsiteY71" fmla="*/ 105343 h 387096"/>
              <a:gd name="connsiteX72" fmla="*/ 198429 w 387770"/>
              <a:gd name="connsiteY72" fmla="*/ 105343 h 387096"/>
              <a:gd name="connsiteX73" fmla="*/ 198429 w 387770"/>
              <a:gd name="connsiteY73" fmla="*/ 33581 h 387096"/>
              <a:gd name="connsiteX74" fmla="*/ 211052 w 387770"/>
              <a:gd name="connsiteY74" fmla="*/ 17137 h 387096"/>
              <a:gd name="connsiteX75" fmla="*/ 193885 w 387770"/>
              <a:gd name="connsiteY75" fmla="*/ 0 h 387096"/>
              <a:gd name="connsiteX76" fmla="*/ 176718 w 387770"/>
              <a:gd name="connsiteY76" fmla="*/ 17137 h 387096"/>
              <a:gd name="connsiteX77" fmla="*/ 189341 w 387770"/>
              <a:gd name="connsiteY77" fmla="*/ 33581 h 387096"/>
              <a:gd name="connsiteX78" fmla="*/ 193885 w 387770"/>
              <a:gd name="connsiteY78" fmla="*/ 9073 h 387096"/>
              <a:gd name="connsiteX79" fmla="*/ 201964 w 387770"/>
              <a:gd name="connsiteY79" fmla="*/ 17137 h 387096"/>
              <a:gd name="connsiteX80" fmla="*/ 193885 w 387770"/>
              <a:gd name="connsiteY80" fmla="*/ 25202 h 387096"/>
              <a:gd name="connsiteX81" fmla="*/ 185807 w 387770"/>
              <a:gd name="connsiteY81" fmla="*/ 17137 h 387096"/>
              <a:gd name="connsiteX82" fmla="*/ 193885 w 387770"/>
              <a:gd name="connsiteY82" fmla="*/ 9073 h 387096"/>
              <a:gd name="connsiteX83" fmla="*/ 311845 w 387770"/>
              <a:gd name="connsiteY83" fmla="*/ 304876 h 387096"/>
              <a:gd name="connsiteX84" fmla="*/ 260218 w 387770"/>
              <a:gd name="connsiteY84" fmla="*/ 253339 h 387096"/>
              <a:gd name="connsiteX85" fmla="*/ 253780 w 387770"/>
              <a:gd name="connsiteY85" fmla="*/ 259765 h 387096"/>
              <a:gd name="connsiteX86" fmla="*/ 305407 w 387770"/>
              <a:gd name="connsiteY86" fmla="*/ 311302 h 387096"/>
              <a:gd name="connsiteX87" fmla="*/ 307969 w 387770"/>
              <a:gd name="connsiteY87" fmla="*/ 331678 h 387096"/>
              <a:gd name="connsiteX88" fmla="*/ 320113 w 387770"/>
              <a:gd name="connsiteY88" fmla="*/ 336680 h 387096"/>
              <a:gd name="connsiteX89" fmla="*/ 332256 w 387770"/>
              <a:gd name="connsiteY89" fmla="*/ 331678 h 387096"/>
              <a:gd name="connsiteX90" fmla="*/ 332256 w 387770"/>
              <a:gd name="connsiteY90" fmla="*/ 307434 h 387096"/>
              <a:gd name="connsiteX91" fmla="*/ 311845 w 387770"/>
              <a:gd name="connsiteY91" fmla="*/ 304876 h 387096"/>
              <a:gd name="connsiteX92" fmla="*/ 325818 w 387770"/>
              <a:gd name="connsiteY92" fmla="*/ 325251 h 387096"/>
              <a:gd name="connsiteX93" fmla="*/ 314407 w 387770"/>
              <a:gd name="connsiteY93" fmla="*/ 325251 h 387096"/>
              <a:gd name="connsiteX94" fmla="*/ 314407 w 387770"/>
              <a:gd name="connsiteY94" fmla="*/ 313860 h 387096"/>
              <a:gd name="connsiteX95" fmla="*/ 320113 w 387770"/>
              <a:gd name="connsiteY95" fmla="*/ 311491 h 387096"/>
              <a:gd name="connsiteX96" fmla="*/ 325818 w 387770"/>
              <a:gd name="connsiteY96" fmla="*/ 313860 h 387096"/>
              <a:gd name="connsiteX97" fmla="*/ 325818 w 387770"/>
              <a:gd name="connsiteY97" fmla="*/ 325251 h 387096"/>
              <a:gd name="connsiteX98" fmla="*/ 260218 w 387770"/>
              <a:gd name="connsiteY98" fmla="*/ 133745 h 387096"/>
              <a:gd name="connsiteX99" fmla="*/ 311845 w 387770"/>
              <a:gd name="connsiteY99" fmla="*/ 82208 h 387096"/>
              <a:gd name="connsiteX100" fmla="*/ 320113 w 387770"/>
              <a:gd name="connsiteY100" fmla="*/ 84665 h 387096"/>
              <a:gd name="connsiteX101" fmla="*/ 332256 w 387770"/>
              <a:gd name="connsiteY101" fmla="*/ 79650 h 387096"/>
              <a:gd name="connsiteX102" fmla="*/ 332256 w 387770"/>
              <a:gd name="connsiteY102" fmla="*/ 55418 h 387096"/>
              <a:gd name="connsiteX103" fmla="*/ 307969 w 387770"/>
              <a:gd name="connsiteY103" fmla="*/ 55418 h 387096"/>
              <a:gd name="connsiteX104" fmla="*/ 305407 w 387770"/>
              <a:gd name="connsiteY104" fmla="*/ 75794 h 387096"/>
              <a:gd name="connsiteX105" fmla="*/ 253780 w 387770"/>
              <a:gd name="connsiteY105" fmla="*/ 127331 h 387096"/>
              <a:gd name="connsiteX106" fmla="*/ 260218 w 387770"/>
              <a:gd name="connsiteY106" fmla="*/ 133745 h 387096"/>
              <a:gd name="connsiteX107" fmla="*/ 314407 w 387770"/>
              <a:gd name="connsiteY107" fmla="*/ 61832 h 387096"/>
              <a:gd name="connsiteX108" fmla="*/ 320113 w 387770"/>
              <a:gd name="connsiteY108" fmla="*/ 59476 h 387096"/>
              <a:gd name="connsiteX109" fmla="*/ 325818 w 387770"/>
              <a:gd name="connsiteY109" fmla="*/ 61832 h 387096"/>
              <a:gd name="connsiteX110" fmla="*/ 325818 w 387770"/>
              <a:gd name="connsiteY110" fmla="*/ 73236 h 387096"/>
              <a:gd name="connsiteX111" fmla="*/ 314407 w 387770"/>
              <a:gd name="connsiteY111" fmla="*/ 73236 h 387096"/>
              <a:gd name="connsiteX112" fmla="*/ 314407 w 387770"/>
              <a:gd name="connsiteY112" fmla="*/ 61832 h 387096"/>
              <a:gd name="connsiteX113" fmla="*/ 127565 w 387770"/>
              <a:gd name="connsiteY113" fmla="*/ 253339 h 387096"/>
              <a:gd name="connsiteX114" fmla="*/ 75938 w 387770"/>
              <a:gd name="connsiteY114" fmla="*/ 304876 h 387096"/>
              <a:gd name="connsiteX115" fmla="*/ 55527 w 387770"/>
              <a:gd name="connsiteY115" fmla="*/ 307434 h 387096"/>
              <a:gd name="connsiteX116" fmla="*/ 55527 w 387770"/>
              <a:gd name="connsiteY116" fmla="*/ 331678 h 387096"/>
              <a:gd name="connsiteX117" fmla="*/ 67658 w 387770"/>
              <a:gd name="connsiteY117" fmla="*/ 336680 h 387096"/>
              <a:gd name="connsiteX118" fmla="*/ 79788 w 387770"/>
              <a:gd name="connsiteY118" fmla="*/ 331678 h 387096"/>
              <a:gd name="connsiteX119" fmla="*/ 82351 w 387770"/>
              <a:gd name="connsiteY119" fmla="*/ 311302 h 387096"/>
              <a:gd name="connsiteX120" fmla="*/ 133978 w 387770"/>
              <a:gd name="connsiteY120" fmla="*/ 259765 h 387096"/>
              <a:gd name="connsiteX121" fmla="*/ 127565 w 387770"/>
              <a:gd name="connsiteY121" fmla="*/ 253339 h 387096"/>
              <a:gd name="connsiteX122" fmla="*/ 73376 w 387770"/>
              <a:gd name="connsiteY122" fmla="*/ 325251 h 387096"/>
              <a:gd name="connsiteX123" fmla="*/ 61952 w 387770"/>
              <a:gd name="connsiteY123" fmla="*/ 325251 h 387096"/>
              <a:gd name="connsiteX124" fmla="*/ 61952 w 387770"/>
              <a:gd name="connsiteY124" fmla="*/ 313860 h 387096"/>
              <a:gd name="connsiteX125" fmla="*/ 67658 w 387770"/>
              <a:gd name="connsiteY125" fmla="*/ 311491 h 387096"/>
              <a:gd name="connsiteX126" fmla="*/ 73376 w 387770"/>
              <a:gd name="connsiteY126" fmla="*/ 313860 h 387096"/>
              <a:gd name="connsiteX127" fmla="*/ 73376 w 387770"/>
              <a:gd name="connsiteY127" fmla="*/ 325251 h 387096"/>
              <a:gd name="connsiteX128" fmla="*/ 105526 w 387770"/>
              <a:gd name="connsiteY128" fmla="*/ 198084 h 387096"/>
              <a:gd name="connsiteX129" fmla="*/ 105526 w 387770"/>
              <a:gd name="connsiteY129" fmla="*/ 189012 h 387096"/>
              <a:gd name="connsiteX130" fmla="*/ 33640 w 387770"/>
              <a:gd name="connsiteY130" fmla="*/ 189012 h 387096"/>
              <a:gd name="connsiteX131" fmla="*/ 17167 w 387770"/>
              <a:gd name="connsiteY131" fmla="*/ 176411 h 387096"/>
              <a:gd name="connsiteX132" fmla="*/ 0 w 387770"/>
              <a:gd name="connsiteY132" fmla="*/ 193548 h 387096"/>
              <a:gd name="connsiteX133" fmla="*/ 17167 w 387770"/>
              <a:gd name="connsiteY133" fmla="*/ 210685 h 387096"/>
              <a:gd name="connsiteX134" fmla="*/ 33640 w 387770"/>
              <a:gd name="connsiteY134" fmla="*/ 198084 h 387096"/>
              <a:gd name="connsiteX135" fmla="*/ 105526 w 387770"/>
              <a:gd name="connsiteY135" fmla="*/ 198084 h 387096"/>
              <a:gd name="connsiteX136" fmla="*/ 17167 w 387770"/>
              <a:gd name="connsiteY136" fmla="*/ 201613 h 387096"/>
              <a:gd name="connsiteX137" fmla="*/ 9088 w 387770"/>
              <a:gd name="connsiteY137" fmla="*/ 193548 h 387096"/>
              <a:gd name="connsiteX138" fmla="*/ 17167 w 387770"/>
              <a:gd name="connsiteY138" fmla="*/ 185484 h 387096"/>
              <a:gd name="connsiteX139" fmla="*/ 25245 w 387770"/>
              <a:gd name="connsiteY139" fmla="*/ 193548 h 387096"/>
              <a:gd name="connsiteX140" fmla="*/ 17167 w 387770"/>
              <a:gd name="connsiteY140" fmla="*/ 201613 h 38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87770" h="387096">
                <a:moveTo>
                  <a:pt x="239832" y="193548"/>
                </a:moveTo>
                <a:cubicBezTo>
                  <a:pt x="239832" y="202999"/>
                  <a:pt x="247532" y="210685"/>
                  <a:pt x="256999" y="210685"/>
                </a:cubicBezTo>
                <a:cubicBezTo>
                  <a:pt x="266466" y="210685"/>
                  <a:pt x="274166" y="202999"/>
                  <a:pt x="274166" y="193548"/>
                </a:cubicBezTo>
                <a:cubicBezTo>
                  <a:pt x="274166" y="185131"/>
                  <a:pt x="268044" y="178150"/>
                  <a:pt x="260003" y="176713"/>
                </a:cubicBezTo>
                <a:cubicBezTo>
                  <a:pt x="252328" y="147064"/>
                  <a:pt x="225732" y="126008"/>
                  <a:pt x="194314" y="126008"/>
                </a:cubicBezTo>
                <a:cubicBezTo>
                  <a:pt x="156762" y="126008"/>
                  <a:pt x="126215" y="156300"/>
                  <a:pt x="126215" y="193548"/>
                </a:cubicBezTo>
                <a:cubicBezTo>
                  <a:pt x="126215" y="230783"/>
                  <a:pt x="156762" y="261088"/>
                  <a:pt x="194314" y="261088"/>
                </a:cubicBezTo>
                <a:cubicBezTo>
                  <a:pt x="212504" y="261088"/>
                  <a:pt x="229595" y="254057"/>
                  <a:pt x="242457" y="241318"/>
                </a:cubicBezTo>
                <a:lnTo>
                  <a:pt x="236045" y="234866"/>
                </a:lnTo>
                <a:cubicBezTo>
                  <a:pt x="224899" y="245929"/>
                  <a:pt x="210080" y="252003"/>
                  <a:pt x="194314" y="252003"/>
                </a:cubicBezTo>
                <a:cubicBezTo>
                  <a:pt x="161773" y="252003"/>
                  <a:pt x="135303" y="225781"/>
                  <a:pt x="135303" y="193535"/>
                </a:cubicBezTo>
                <a:cubicBezTo>
                  <a:pt x="135303" y="161290"/>
                  <a:pt x="161773" y="135068"/>
                  <a:pt x="194314" y="135068"/>
                </a:cubicBezTo>
                <a:cubicBezTo>
                  <a:pt x="221049" y="135068"/>
                  <a:pt x="243770" y="152658"/>
                  <a:pt x="250864" y="177583"/>
                </a:cubicBezTo>
                <a:cubicBezTo>
                  <a:pt x="244427" y="180065"/>
                  <a:pt x="239832" y="186252"/>
                  <a:pt x="239832" y="193548"/>
                </a:cubicBezTo>
                <a:close/>
                <a:moveTo>
                  <a:pt x="256999" y="185484"/>
                </a:moveTo>
                <a:cubicBezTo>
                  <a:pt x="261455" y="185484"/>
                  <a:pt x="265077" y="189100"/>
                  <a:pt x="265077" y="193548"/>
                </a:cubicBezTo>
                <a:cubicBezTo>
                  <a:pt x="265077" y="197996"/>
                  <a:pt x="261455" y="201613"/>
                  <a:pt x="256999" y="201613"/>
                </a:cubicBezTo>
                <a:cubicBezTo>
                  <a:pt x="252543" y="201613"/>
                  <a:pt x="248920" y="197996"/>
                  <a:pt x="248920" y="193548"/>
                </a:cubicBezTo>
                <a:cubicBezTo>
                  <a:pt x="248920" y="189100"/>
                  <a:pt x="252543" y="185484"/>
                  <a:pt x="256999" y="185484"/>
                </a:cubicBezTo>
                <a:close/>
                <a:moveTo>
                  <a:pt x="176718" y="193548"/>
                </a:moveTo>
                <a:cubicBezTo>
                  <a:pt x="176718" y="202999"/>
                  <a:pt x="184418" y="210685"/>
                  <a:pt x="193885" y="210685"/>
                </a:cubicBezTo>
                <a:cubicBezTo>
                  <a:pt x="203352" y="210685"/>
                  <a:pt x="211052" y="202999"/>
                  <a:pt x="211052" y="193548"/>
                </a:cubicBezTo>
                <a:cubicBezTo>
                  <a:pt x="211052" y="184097"/>
                  <a:pt x="203352" y="176411"/>
                  <a:pt x="193885" y="176411"/>
                </a:cubicBezTo>
                <a:cubicBezTo>
                  <a:pt x="184418" y="176411"/>
                  <a:pt x="176718" y="184097"/>
                  <a:pt x="176718" y="193548"/>
                </a:cubicBezTo>
                <a:close/>
                <a:moveTo>
                  <a:pt x="201964" y="193548"/>
                </a:moveTo>
                <a:cubicBezTo>
                  <a:pt x="201964" y="197996"/>
                  <a:pt x="198341" y="201613"/>
                  <a:pt x="193885" y="201613"/>
                </a:cubicBezTo>
                <a:cubicBezTo>
                  <a:pt x="189429" y="201613"/>
                  <a:pt x="185807" y="197996"/>
                  <a:pt x="185807" y="193548"/>
                </a:cubicBezTo>
                <a:cubicBezTo>
                  <a:pt x="185807" y="189100"/>
                  <a:pt x="189429" y="185484"/>
                  <a:pt x="193885" y="185484"/>
                </a:cubicBezTo>
                <a:cubicBezTo>
                  <a:pt x="198341" y="185484"/>
                  <a:pt x="201964" y="189100"/>
                  <a:pt x="201964" y="193548"/>
                </a:cubicBezTo>
                <a:close/>
                <a:moveTo>
                  <a:pt x="198429" y="353502"/>
                </a:moveTo>
                <a:lnTo>
                  <a:pt x="198429" y="281753"/>
                </a:lnTo>
                <a:lnTo>
                  <a:pt x="189341" y="281753"/>
                </a:lnTo>
                <a:lnTo>
                  <a:pt x="189341" y="353502"/>
                </a:lnTo>
                <a:cubicBezTo>
                  <a:pt x="182083" y="355506"/>
                  <a:pt x="176718" y="362083"/>
                  <a:pt x="176718" y="369959"/>
                </a:cubicBezTo>
                <a:cubicBezTo>
                  <a:pt x="176718" y="379410"/>
                  <a:pt x="184418" y="387096"/>
                  <a:pt x="193885" y="387096"/>
                </a:cubicBezTo>
                <a:cubicBezTo>
                  <a:pt x="203352" y="387096"/>
                  <a:pt x="211052" y="379410"/>
                  <a:pt x="211052" y="369959"/>
                </a:cubicBezTo>
                <a:cubicBezTo>
                  <a:pt x="211052" y="362083"/>
                  <a:pt x="205687" y="355506"/>
                  <a:pt x="198429" y="353502"/>
                </a:cubicBezTo>
                <a:close/>
                <a:moveTo>
                  <a:pt x="193885" y="378023"/>
                </a:moveTo>
                <a:cubicBezTo>
                  <a:pt x="189429" y="378023"/>
                  <a:pt x="185807" y="374407"/>
                  <a:pt x="185807" y="369959"/>
                </a:cubicBezTo>
                <a:cubicBezTo>
                  <a:pt x="185807" y="365511"/>
                  <a:pt x="189429" y="361894"/>
                  <a:pt x="193885" y="361894"/>
                </a:cubicBezTo>
                <a:cubicBezTo>
                  <a:pt x="198341" y="361894"/>
                  <a:pt x="201964" y="365511"/>
                  <a:pt x="201964" y="369959"/>
                </a:cubicBezTo>
                <a:cubicBezTo>
                  <a:pt x="201964" y="374407"/>
                  <a:pt x="198341" y="378023"/>
                  <a:pt x="193885" y="378023"/>
                </a:cubicBezTo>
                <a:close/>
                <a:moveTo>
                  <a:pt x="67658" y="84665"/>
                </a:moveTo>
                <a:cubicBezTo>
                  <a:pt x="69993" y="84665"/>
                  <a:pt x="72290" y="84123"/>
                  <a:pt x="74462" y="83178"/>
                </a:cubicBezTo>
                <a:lnTo>
                  <a:pt x="127628" y="133820"/>
                </a:lnTo>
                <a:lnTo>
                  <a:pt x="133902" y="127255"/>
                </a:lnTo>
                <a:lnTo>
                  <a:pt x="81391" y="77255"/>
                </a:lnTo>
                <a:cubicBezTo>
                  <a:pt x="86100" y="70577"/>
                  <a:pt x="85771" y="61404"/>
                  <a:pt x="79788" y="55431"/>
                </a:cubicBezTo>
                <a:cubicBezTo>
                  <a:pt x="73098" y="48752"/>
                  <a:pt x="62205" y="48752"/>
                  <a:pt x="55515" y="55431"/>
                </a:cubicBezTo>
                <a:cubicBezTo>
                  <a:pt x="48825" y="62109"/>
                  <a:pt x="48825" y="72984"/>
                  <a:pt x="55515" y="79662"/>
                </a:cubicBezTo>
                <a:cubicBezTo>
                  <a:pt x="58872" y="83001"/>
                  <a:pt x="63265" y="84665"/>
                  <a:pt x="67658" y="84665"/>
                </a:cubicBezTo>
                <a:close/>
                <a:moveTo>
                  <a:pt x="61940" y="61832"/>
                </a:moveTo>
                <a:cubicBezTo>
                  <a:pt x="63518" y="60270"/>
                  <a:pt x="65588" y="59476"/>
                  <a:pt x="67658" y="59476"/>
                </a:cubicBezTo>
                <a:cubicBezTo>
                  <a:pt x="69728" y="59476"/>
                  <a:pt x="71798" y="60257"/>
                  <a:pt x="73376" y="61832"/>
                </a:cubicBezTo>
                <a:cubicBezTo>
                  <a:pt x="76532" y="64982"/>
                  <a:pt x="76532" y="70098"/>
                  <a:pt x="73376" y="73236"/>
                </a:cubicBezTo>
                <a:cubicBezTo>
                  <a:pt x="70220" y="76373"/>
                  <a:pt x="65108" y="76373"/>
                  <a:pt x="61952" y="73236"/>
                </a:cubicBezTo>
                <a:cubicBezTo>
                  <a:pt x="58797" y="70098"/>
                  <a:pt x="58797" y="64982"/>
                  <a:pt x="61940" y="61832"/>
                </a:cubicBezTo>
                <a:close/>
                <a:moveTo>
                  <a:pt x="370603" y="176411"/>
                </a:moveTo>
                <a:cubicBezTo>
                  <a:pt x="362714" y="176411"/>
                  <a:pt x="356125" y="181766"/>
                  <a:pt x="354118" y="189012"/>
                </a:cubicBezTo>
                <a:lnTo>
                  <a:pt x="294867" y="189012"/>
                </a:lnTo>
                <a:lnTo>
                  <a:pt x="294867" y="198084"/>
                </a:lnTo>
                <a:lnTo>
                  <a:pt x="354118" y="198084"/>
                </a:lnTo>
                <a:cubicBezTo>
                  <a:pt x="356125" y="205330"/>
                  <a:pt x="362714" y="210685"/>
                  <a:pt x="370603" y="210685"/>
                </a:cubicBezTo>
                <a:cubicBezTo>
                  <a:pt x="380071" y="210685"/>
                  <a:pt x="387770" y="202999"/>
                  <a:pt x="387770" y="193548"/>
                </a:cubicBezTo>
                <a:cubicBezTo>
                  <a:pt x="387770" y="184097"/>
                  <a:pt x="380071" y="176411"/>
                  <a:pt x="370603" y="176411"/>
                </a:cubicBezTo>
                <a:close/>
                <a:moveTo>
                  <a:pt x="370603" y="201613"/>
                </a:moveTo>
                <a:cubicBezTo>
                  <a:pt x="366148" y="201613"/>
                  <a:pt x="362525" y="197996"/>
                  <a:pt x="362525" y="193548"/>
                </a:cubicBezTo>
                <a:cubicBezTo>
                  <a:pt x="362525" y="189100"/>
                  <a:pt x="366148" y="185484"/>
                  <a:pt x="370603" y="185484"/>
                </a:cubicBezTo>
                <a:cubicBezTo>
                  <a:pt x="375059" y="185484"/>
                  <a:pt x="378682" y="189100"/>
                  <a:pt x="378682" y="193548"/>
                </a:cubicBezTo>
                <a:cubicBezTo>
                  <a:pt x="378682" y="197996"/>
                  <a:pt x="375059" y="201613"/>
                  <a:pt x="370603" y="201613"/>
                </a:cubicBezTo>
                <a:close/>
                <a:moveTo>
                  <a:pt x="189341" y="33581"/>
                </a:moveTo>
                <a:lnTo>
                  <a:pt x="189341" y="105343"/>
                </a:lnTo>
                <a:lnTo>
                  <a:pt x="198429" y="105343"/>
                </a:lnTo>
                <a:lnTo>
                  <a:pt x="198429" y="33581"/>
                </a:lnTo>
                <a:cubicBezTo>
                  <a:pt x="205687" y="31578"/>
                  <a:pt x="211052" y="25000"/>
                  <a:pt x="211052" y="17137"/>
                </a:cubicBezTo>
                <a:cubicBezTo>
                  <a:pt x="211052" y="7686"/>
                  <a:pt x="203352" y="0"/>
                  <a:pt x="193885" y="0"/>
                </a:cubicBezTo>
                <a:cubicBezTo>
                  <a:pt x="184418" y="0"/>
                  <a:pt x="176718" y="7686"/>
                  <a:pt x="176718" y="17137"/>
                </a:cubicBezTo>
                <a:cubicBezTo>
                  <a:pt x="176718" y="25013"/>
                  <a:pt x="182083" y="31578"/>
                  <a:pt x="189341" y="33581"/>
                </a:cubicBezTo>
                <a:close/>
                <a:moveTo>
                  <a:pt x="193885" y="9073"/>
                </a:moveTo>
                <a:cubicBezTo>
                  <a:pt x="198341" y="9073"/>
                  <a:pt x="201964" y="12689"/>
                  <a:pt x="201964" y="17137"/>
                </a:cubicBezTo>
                <a:cubicBezTo>
                  <a:pt x="201964" y="21585"/>
                  <a:pt x="198341" y="25202"/>
                  <a:pt x="193885" y="25202"/>
                </a:cubicBezTo>
                <a:cubicBezTo>
                  <a:pt x="189429" y="25202"/>
                  <a:pt x="185807" y="21585"/>
                  <a:pt x="185807" y="17137"/>
                </a:cubicBezTo>
                <a:cubicBezTo>
                  <a:pt x="185807" y="12689"/>
                  <a:pt x="189429" y="9073"/>
                  <a:pt x="193885" y="9073"/>
                </a:cubicBezTo>
                <a:close/>
                <a:moveTo>
                  <a:pt x="311845" y="304876"/>
                </a:moveTo>
                <a:lnTo>
                  <a:pt x="260218" y="253339"/>
                </a:lnTo>
                <a:lnTo>
                  <a:pt x="253780" y="259765"/>
                </a:lnTo>
                <a:lnTo>
                  <a:pt x="305407" y="311302"/>
                </a:lnTo>
                <a:cubicBezTo>
                  <a:pt x="301746" y="317830"/>
                  <a:pt x="302415" y="326133"/>
                  <a:pt x="307969" y="331678"/>
                </a:cubicBezTo>
                <a:cubicBezTo>
                  <a:pt x="311327" y="335017"/>
                  <a:pt x="315707" y="336680"/>
                  <a:pt x="320113" y="336680"/>
                </a:cubicBezTo>
                <a:cubicBezTo>
                  <a:pt x="324518" y="336680"/>
                  <a:pt x="328898" y="335004"/>
                  <a:pt x="332256" y="331678"/>
                </a:cubicBezTo>
                <a:cubicBezTo>
                  <a:pt x="338946" y="324999"/>
                  <a:pt x="338946" y="314112"/>
                  <a:pt x="332256" y="307434"/>
                </a:cubicBezTo>
                <a:cubicBezTo>
                  <a:pt x="326689" y="301902"/>
                  <a:pt x="318383" y="301234"/>
                  <a:pt x="311845" y="304876"/>
                </a:cubicBezTo>
                <a:close/>
                <a:moveTo>
                  <a:pt x="325818" y="325251"/>
                </a:moveTo>
                <a:cubicBezTo>
                  <a:pt x="322688" y="328402"/>
                  <a:pt x="317537" y="328402"/>
                  <a:pt x="314407" y="325251"/>
                </a:cubicBezTo>
                <a:cubicBezTo>
                  <a:pt x="311251" y="322114"/>
                  <a:pt x="311251" y="316998"/>
                  <a:pt x="314407" y="313860"/>
                </a:cubicBezTo>
                <a:cubicBezTo>
                  <a:pt x="315972" y="312285"/>
                  <a:pt x="318042" y="311491"/>
                  <a:pt x="320113" y="311491"/>
                </a:cubicBezTo>
                <a:cubicBezTo>
                  <a:pt x="322183" y="311491"/>
                  <a:pt x="324253" y="312273"/>
                  <a:pt x="325818" y="313860"/>
                </a:cubicBezTo>
                <a:cubicBezTo>
                  <a:pt x="328974" y="316998"/>
                  <a:pt x="328974" y="322114"/>
                  <a:pt x="325818" y="325251"/>
                </a:cubicBezTo>
                <a:close/>
                <a:moveTo>
                  <a:pt x="260218" y="133745"/>
                </a:moveTo>
                <a:lnTo>
                  <a:pt x="311845" y="82208"/>
                </a:lnTo>
                <a:cubicBezTo>
                  <a:pt x="314432" y="83669"/>
                  <a:pt x="317209" y="84665"/>
                  <a:pt x="320113" y="84665"/>
                </a:cubicBezTo>
                <a:cubicBezTo>
                  <a:pt x="324518" y="84665"/>
                  <a:pt x="328898" y="82989"/>
                  <a:pt x="332256" y="79650"/>
                </a:cubicBezTo>
                <a:cubicBezTo>
                  <a:pt x="338946" y="72971"/>
                  <a:pt x="338946" y="62097"/>
                  <a:pt x="332256" y="55418"/>
                </a:cubicBezTo>
                <a:cubicBezTo>
                  <a:pt x="325553" y="48740"/>
                  <a:pt x="314672" y="48740"/>
                  <a:pt x="307969" y="55418"/>
                </a:cubicBezTo>
                <a:cubicBezTo>
                  <a:pt x="302415" y="60963"/>
                  <a:pt x="301746" y="69266"/>
                  <a:pt x="305407" y="75794"/>
                </a:cubicBezTo>
                <a:lnTo>
                  <a:pt x="253780" y="127331"/>
                </a:lnTo>
                <a:lnTo>
                  <a:pt x="260218" y="133745"/>
                </a:lnTo>
                <a:close/>
                <a:moveTo>
                  <a:pt x="314407" y="61832"/>
                </a:moveTo>
                <a:cubicBezTo>
                  <a:pt x="315972" y="60270"/>
                  <a:pt x="318042" y="59476"/>
                  <a:pt x="320113" y="59476"/>
                </a:cubicBezTo>
                <a:cubicBezTo>
                  <a:pt x="322183" y="59476"/>
                  <a:pt x="324253" y="60257"/>
                  <a:pt x="325818" y="61832"/>
                </a:cubicBezTo>
                <a:cubicBezTo>
                  <a:pt x="328974" y="64982"/>
                  <a:pt x="328974" y="70098"/>
                  <a:pt x="325818" y="73236"/>
                </a:cubicBezTo>
                <a:cubicBezTo>
                  <a:pt x="322688" y="76373"/>
                  <a:pt x="317537" y="76373"/>
                  <a:pt x="314407" y="73236"/>
                </a:cubicBezTo>
                <a:cubicBezTo>
                  <a:pt x="311251" y="70098"/>
                  <a:pt x="311251" y="64982"/>
                  <a:pt x="314407" y="61832"/>
                </a:cubicBezTo>
                <a:close/>
                <a:moveTo>
                  <a:pt x="127565" y="253339"/>
                </a:moveTo>
                <a:lnTo>
                  <a:pt x="75938" y="304876"/>
                </a:lnTo>
                <a:cubicBezTo>
                  <a:pt x="69400" y="301222"/>
                  <a:pt x="61081" y="301890"/>
                  <a:pt x="55527" y="307434"/>
                </a:cubicBezTo>
                <a:cubicBezTo>
                  <a:pt x="48837" y="314112"/>
                  <a:pt x="48837" y="324999"/>
                  <a:pt x="55527" y="331678"/>
                </a:cubicBezTo>
                <a:cubicBezTo>
                  <a:pt x="58872" y="335017"/>
                  <a:pt x="63265" y="336680"/>
                  <a:pt x="67658" y="336680"/>
                </a:cubicBezTo>
                <a:cubicBezTo>
                  <a:pt x="72051" y="336680"/>
                  <a:pt x="76443" y="335004"/>
                  <a:pt x="79788" y="331678"/>
                </a:cubicBezTo>
                <a:cubicBezTo>
                  <a:pt x="85342" y="326133"/>
                  <a:pt x="86011" y="317830"/>
                  <a:pt x="82351" y="311302"/>
                </a:cubicBezTo>
                <a:lnTo>
                  <a:pt x="133978" y="259765"/>
                </a:lnTo>
                <a:lnTo>
                  <a:pt x="127565" y="253339"/>
                </a:lnTo>
                <a:close/>
                <a:moveTo>
                  <a:pt x="73376" y="325251"/>
                </a:moveTo>
                <a:cubicBezTo>
                  <a:pt x="70220" y="328402"/>
                  <a:pt x="65108" y="328402"/>
                  <a:pt x="61952" y="325251"/>
                </a:cubicBezTo>
                <a:cubicBezTo>
                  <a:pt x="58797" y="322114"/>
                  <a:pt x="58797" y="316998"/>
                  <a:pt x="61952" y="313860"/>
                </a:cubicBezTo>
                <a:cubicBezTo>
                  <a:pt x="63518" y="312285"/>
                  <a:pt x="65588" y="311491"/>
                  <a:pt x="67658" y="311491"/>
                </a:cubicBezTo>
                <a:cubicBezTo>
                  <a:pt x="69728" y="311491"/>
                  <a:pt x="71798" y="312273"/>
                  <a:pt x="73376" y="313860"/>
                </a:cubicBezTo>
                <a:cubicBezTo>
                  <a:pt x="76519" y="316998"/>
                  <a:pt x="76519" y="322114"/>
                  <a:pt x="73376" y="325251"/>
                </a:cubicBezTo>
                <a:close/>
                <a:moveTo>
                  <a:pt x="105526" y="198084"/>
                </a:moveTo>
                <a:lnTo>
                  <a:pt x="105526" y="189012"/>
                </a:lnTo>
                <a:lnTo>
                  <a:pt x="33640" y="189012"/>
                </a:lnTo>
                <a:cubicBezTo>
                  <a:pt x="31633" y="181766"/>
                  <a:pt x="25044" y="176411"/>
                  <a:pt x="17167" y="176411"/>
                </a:cubicBezTo>
                <a:cubicBezTo>
                  <a:pt x="7700" y="176411"/>
                  <a:pt x="0" y="184097"/>
                  <a:pt x="0" y="193548"/>
                </a:cubicBezTo>
                <a:cubicBezTo>
                  <a:pt x="0" y="202999"/>
                  <a:pt x="7700" y="210685"/>
                  <a:pt x="17167" y="210685"/>
                </a:cubicBezTo>
                <a:cubicBezTo>
                  <a:pt x="25056" y="210685"/>
                  <a:pt x="31645" y="205317"/>
                  <a:pt x="33640" y="198084"/>
                </a:cubicBezTo>
                <a:lnTo>
                  <a:pt x="105526" y="198084"/>
                </a:lnTo>
                <a:close/>
                <a:moveTo>
                  <a:pt x="17167" y="201613"/>
                </a:moveTo>
                <a:cubicBezTo>
                  <a:pt x="12711" y="201613"/>
                  <a:pt x="9088" y="197996"/>
                  <a:pt x="9088" y="193548"/>
                </a:cubicBezTo>
                <a:cubicBezTo>
                  <a:pt x="9088" y="189100"/>
                  <a:pt x="12711" y="185484"/>
                  <a:pt x="17167" y="185484"/>
                </a:cubicBezTo>
                <a:cubicBezTo>
                  <a:pt x="21623" y="185484"/>
                  <a:pt x="25245" y="189100"/>
                  <a:pt x="25245" y="193548"/>
                </a:cubicBezTo>
                <a:cubicBezTo>
                  <a:pt x="25245" y="197996"/>
                  <a:pt x="21623" y="201613"/>
                  <a:pt x="17167" y="201613"/>
                </a:cubicBezTo>
                <a:close/>
              </a:path>
            </a:pathLst>
          </a:custGeom>
          <a:solidFill>
            <a:schemeClr val="accent1"/>
          </a:solidFill>
          <a:ln w="12502"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EFB32B7C-422D-6451-156A-5F7634B3C99A}"/>
              </a:ext>
            </a:extLst>
          </p:cNvPr>
          <p:cNvSpPr/>
          <p:nvPr/>
        </p:nvSpPr>
        <p:spPr>
          <a:xfrm>
            <a:off x="6667500" y="6694631"/>
            <a:ext cx="403927" cy="403225"/>
          </a:xfrm>
          <a:custGeom>
            <a:avLst/>
            <a:gdLst>
              <a:gd name="connsiteX0" fmla="*/ 0 w 403927"/>
              <a:gd name="connsiteY0" fmla="*/ 0 h 403225"/>
              <a:gd name="connsiteX1" fmla="*/ 403927 w 403927"/>
              <a:gd name="connsiteY1" fmla="*/ 0 h 403225"/>
              <a:gd name="connsiteX2" fmla="*/ 403927 w 403927"/>
              <a:gd name="connsiteY2" fmla="*/ 403225 h 403225"/>
              <a:gd name="connsiteX3" fmla="*/ 0 w 403927"/>
              <a:gd name="connsiteY3" fmla="*/ 403225 h 403225"/>
            </a:gdLst>
            <a:ahLst/>
            <a:cxnLst>
              <a:cxn ang="0">
                <a:pos x="connsiteX0" y="connsiteY0"/>
              </a:cxn>
              <a:cxn ang="0">
                <a:pos x="connsiteX1" y="connsiteY1"/>
              </a:cxn>
              <a:cxn ang="0">
                <a:pos x="connsiteX2" y="connsiteY2"/>
              </a:cxn>
              <a:cxn ang="0">
                <a:pos x="connsiteX3" y="connsiteY3"/>
              </a:cxn>
            </a:cxnLst>
            <a:rect l="l" t="t" r="r" b="b"/>
            <a:pathLst>
              <a:path w="403927" h="403225">
                <a:moveTo>
                  <a:pt x="0" y="0"/>
                </a:moveTo>
                <a:lnTo>
                  <a:pt x="403927" y="0"/>
                </a:lnTo>
                <a:lnTo>
                  <a:pt x="403927" y="403225"/>
                </a:lnTo>
                <a:lnTo>
                  <a:pt x="0" y="403225"/>
                </a:lnTo>
                <a:close/>
              </a:path>
            </a:pathLst>
          </a:custGeom>
          <a:noFill/>
          <a:ln w="12502"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0F382460-9CDD-2A38-D4DE-6B291F22D3DD}"/>
              </a:ext>
            </a:extLst>
          </p:cNvPr>
          <p:cNvSpPr/>
          <p:nvPr/>
        </p:nvSpPr>
        <p:spPr>
          <a:xfrm>
            <a:off x="12796825" y="6702689"/>
            <a:ext cx="337279" cy="387102"/>
          </a:xfrm>
          <a:custGeom>
            <a:avLst/>
            <a:gdLst>
              <a:gd name="connsiteX0" fmla="*/ 168640 w 337279"/>
              <a:gd name="connsiteY0" fmla="*/ 387102 h 387102"/>
              <a:gd name="connsiteX1" fmla="*/ 166481 w 337279"/>
              <a:gd name="connsiteY1" fmla="*/ 386560 h 387102"/>
              <a:gd name="connsiteX2" fmla="*/ 2386 w 337279"/>
              <a:gd name="connsiteY2" fmla="*/ 298355 h 387102"/>
              <a:gd name="connsiteX3" fmla="*/ 0 w 337279"/>
              <a:gd name="connsiteY3" fmla="*/ 294361 h 387102"/>
              <a:gd name="connsiteX4" fmla="*/ 0 w 337279"/>
              <a:gd name="connsiteY4" fmla="*/ 92748 h 387102"/>
              <a:gd name="connsiteX5" fmla="*/ 2386 w 337279"/>
              <a:gd name="connsiteY5" fmla="*/ 88754 h 387102"/>
              <a:gd name="connsiteX6" fmla="*/ 166481 w 337279"/>
              <a:gd name="connsiteY6" fmla="*/ 548 h 387102"/>
              <a:gd name="connsiteX7" fmla="*/ 170798 w 337279"/>
              <a:gd name="connsiteY7" fmla="*/ 548 h 387102"/>
              <a:gd name="connsiteX8" fmla="*/ 334894 w 337279"/>
              <a:gd name="connsiteY8" fmla="*/ 88754 h 387102"/>
              <a:gd name="connsiteX9" fmla="*/ 337279 w 337279"/>
              <a:gd name="connsiteY9" fmla="*/ 92748 h 387102"/>
              <a:gd name="connsiteX10" fmla="*/ 337279 w 337279"/>
              <a:gd name="connsiteY10" fmla="*/ 294361 h 387102"/>
              <a:gd name="connsiteX11" fmla="*/ 334894 w 337279"/>
              <a:gd name="connsiteY11" fmla="*/ 298355 h 387102"/>
              <a:gd name="connsiteX12" fmla="*/ 170798 w 337279"/>
              <a:gd name="connsiteY12" fmla="*/ 386560 h 387102"/>
              <a:gd name="connsiteX13" fmla="*/ 168640 w 337279"/>
              <a:gd name="connsiteY13" fmla="*/ 387102 h 387102"/>
              <a:gd name="connsiteX14" fmla="*/ 9088 w 337279"/>
              <a:gd name="connsiteY14" fmla="*/ 291651 h 387102"/>
              <a:gd name="connsiteX15" fmla="*/ 168640 w 337279"/>
              <a:gd name="connsiteY15" fmla="*/ 377412 h 387102"/>
              <a:gd name="connsiteX16" fmla="*/ 328191 w 337279"/>
              <a:gd name="connsiteY16" fmla="*/ 291651 h 387102"/>
              <a:gd name="connsiteX17" fmla="*/ 328191 w 337279"/>
              <a:gd name="connsiteY17" fmla="*/ 95457 h 387102"/>
              <a:gd name="connsiteX18" fmla="*/ 168640 w 337279"/>
              <a:gd name="connsiteY18" fmla="*/ 9696 h 387102"/>
              <a:gd name="connsiteX19" fmla="*/ 9088 w 337279"/>
              <a:gd name="connsiteY19" fmla="*/ 95457 h 387102"/>
              <a:gd name="connsiteX20" fmla="*/ 9088 w 337279"/>
              <a:gd name="connsiteY20" fmla="*/ 291651 h 387102"/>
              <a:gd name="connsiteX21" fmla="*/ 168640 w 337279"/>
              <a:gd name="connsiteY21" fmla="*/ 311498 h 387102"/>
              <a:gd name="connsiteX22" fmla="*/ 151473 w 337279"/>
              <a:gd name="connsiteY22" fmla="*/ 294361 h 387102"/>
              <a:gd name="connsiteX23" fmla="*/ 152003 w 337279"/>
              <a:gd name="connsiteY23" fmla="*/ 290102 h 387102"/>
              <a:gd name="connsiteX24" fmla="*/ 92386 w 337279"/>
              <a:gd name="connsiteY24" fmla="*/ 256092 h 387102"/>
              <a:gd name="connsiteX25" fmla="*/ 80281 w 337279"/>
              <a:gd name="connsiteY25" fmla="*/ 261095 h 387102"/>
              <a:gd name="connsiteX26" fmla="*/ 63114 w 337279"/>
              <a:gd name="connsiteY26" fmla="*/ 243957 h 387102"/>
              <a:gd name="connsiteX27" fmla="*/ 75736 w 337279"/>
              <a:gd name="connsiteY27" fmla="*/ 227425 h 387102"/>
              <a:gd name="connsiteX28" fmla="*/ 75736 w 337279"/>
              <a:gd name="connsiteY28" fmla="*/ 159671 h 387102"/>
              <a:gd name="connsiteX29" fmla="*/ 63114 w 337279"/>
              <a:gd name="connsiteY29" fmla="*/ 143139 h 387102"/>
              <a:gd name="connsiteX30" fmla="*/ 80281 w 337279"/>
              <a:gd name="connsiteY30" fmla="*/ 126002 h 387102"/>
              <a:gd name="connsiteX31" fmla="*/ 92386 w 337279"/>
              <a:gd name="connsiteY31" fmla="*/ 131004 h 387102"/>
              <a:gd name="connsiteX32" fmla="*/ 152003 w 337279"/>
              <a:gd name="connsiteY32" fmla="*/ 96995 h 387102"/>
              <a:gd name="connsiteX33" fmla="*/ 151473 w 337279"/>
              <a:gd name="connsiteY33" fmla="*/ 92748 h 387102"/>
              <a:gd name="connsiteX34" fmla="*/ 168640 w 337279"/>
              <a:gd name="connsiteY34" fmla="*/ 75611 h 387102"/>
              <a:gd name="connsiteX35" fmla="*/ 185807 w 337279"/>
              <a:gd name="connsiteY35" fmla="*/ 92748 h 387102"/>
              <a:gd name="connsiteX36" fmla="*/ 185264 w 337279"/>
              <a:gd name="connsiteY36" fmla="*/ 97007 h 387102"/>
              <a:gd name="connsiteX37" fmla="*/ 244894 w 337279"/>
              <a:gd name="connsiteY37" fmla="*/ 131017 h 387102"/>
              <a:gd name="connsiteX38" fmla="*/ 256999 w 337279"/>
              <a:gd name="connsiteY38" fmla="*/ 126014 h 387102"/>
              <a:gd name="connsiteX39" fmla="*/ 274166 w 337279"/>
              <a:gd name="connsiteY39" fmla="*/ 143151 h 387102"/>
              <a:gd name="connsiteX40" fmla="*/ 261543 w 337279"/>
              <a:gd name="connsiteY40" fmla="*/ 159683 h 387102"/>
              <a:gd name="connsiteX41" fmla="*/ 261543 w 337279"/>
              <a:gd name="connsiteY41" fmla="*/ 227438 h 387102"/>
              <a:gd name="connsiteX42" fmla="*/ 274166 w 337279"/>
              <a:gd name="connsiteY42" fmla="*/ 243970 h 387102"/>
              <a:gd name="connsiteX43" fmla="*/ 256999 w 337279"/>
              <a:gd name="connsiteY43" fmla="*/ 261107 h 387102"/>
              <a:gd name="connsiteX44" fmla="*/ 244881 w 337279"/>
              <a:gd name="connsiteY44" fmla="*/ 256105 h 387102"/>
              <a:gd name="connsiteX45" fmla="*/ 185264 w 337279"/>
              <a:gd name="connsiteY45" fmla="*/ 290102 h 387102"/>
              <a:gd name="connsiteX46" fmla="*/ 185807 w 337279"/>
              <a:gd name="connsiteY46" fmla="*/ 294361 h 387102"/>
              <a:gd name="connsiteX47" fmla="*/ 168640 w 337279"/>
              <a:gd name="connsiteY47" fmla="*/ 311498 h 387102"/>
              <a:gd name="connsiteX48" fmla="*/ 168640 w 337279"/>
              <a:gd name="connsiteY48" fmla="*/ 286296 h 387102"/>
              <a:gd name="connsiteX49" fmla="*/ 160561 w 337279"/>
              <a:gd name="connsiteY49" fmla="*/ 294361 h 387102"/>
              <a:gd name="connsiteX50" fmla="*/ 168640 w 337279"/>
              <a:gd name="connsiteY50" fmla="*/ 302425 h 387102"/>
              <a:gd name="connsiteX51" fmla="*/ 176718 w 337279"/>
              <a:gd name="connsiteY51" fmla="*/ 294361 h 387102"/>
              <a:gd name="connsiteX52" fmla="*/ 168640 w 337279"/>
              <a:gd name="connsiteY52" fmla="*/ 286296 h 387102"/>
              <a:gd name="connsiteX53" fmla="*/ 96905 w 337279"/>
              <a:gd name="connsiteY53" fmla="*/ 248216 h 387102"/>
              <a:gd name="connsiteX54" fmla="*/ 156522 w 337279"/>
              <a:gd name="connsiteY54" fmla="*/ 282226 h 387102"/>
              <a:gd name="connsiteX55" fmla="*/ 164096 w 337279"/>
              <a:gd name="connsiteY55" fmla="*/ 277828 h 387102"/>
              <a:gd name="connsiteX56" fmla="*/ 164096 w 337279"/>
              <a:gd name="connsiteY56" fmla="*/ 215442 h 387102"/>
              <a:gd name="connsiteX57" fmla="*/ 151927 w 337279"/>
              <a:gd name="connsiteY57" fmla="*/ 208411 h 387102"/>
              <a:gd name="connsiteX58" fmla="*/ 97006 w 337279"/>
              <a:gd name="connsiteY58" fmla="*/ 240064 h 387102"/>
              <a:gd name="connsiteX59" fmla="*/ 97448 w 337279"/>
              <a:gd name="connsiteY59" fmla="*/ 243957 h 387102"/>
              <a:gd name="connsiteX60" fmla="*/ 96905 w 337279"/>
              <a:gd name="connsiteY60" fmla="*/ 248216 h 387102"/>
              <a:gd name="connsiteX61" fmla="*/ 173184 w 337279"/>
              <a:gd name="connsiteY61" fmla="*/ 277828 h 387102"/>
              <a:gd name="connsiteX62" fmla="*/ 180745 w 337279"/>
              <a:gd name="connsiteY62" fmla="*/ 282213 h 387102"/>
              <a:gd name="connsiteX63" fmla="*/ 240375 w 337279"/>
              <a:gd name="connsiteY63" fmla="*/ 248216 h 387102"/>
              <a:gd name="connsiteX64" fmla="*/ 239832 w 337279"/>
              <a:gd name="connsiteY64" fmla="*/ 243957 h 387102"/>
              <a:gd name="connsiteX65" fmla="*/ 240274 w 337279"/>
              <a:gd name="connsiteY65" fmla="*/ 240076 h 387102"/>
              <a:gd name="connsiteX66" fmla="*/ 185340 w 337279"/>
              <a:gd name="connsiteY66" fmla="*/ 208411 h 387102"/>
              <a:gd name="connsiteX67" fmla="*/ 173184 w 337279"/>
              <a:gd name="connsiteY67" fmla="*/ 215442 h 387102"/>
              <a:gd name="connsiteX68" fmla="*/ 173184 w 337279"/>
              <a:gd name="connsiteY68" fmla="*/ 277828 h 387102"/>
              <a:gd name="connsiteX69" fmla="*/ 256999 w 337279"/>
              <a:gd name="connsiteY69" fmla="*/ 235893 h 387102"/>
              <a:gd name="connsiteX70" fmla="*/ 248920 w 337279"/>
              <a:gd name="connsiteY70" fmla="*/ 243957 h 387102"/>
              <a:gd name="connsiteX71" fmla="*/ 256999 w 337279"/>
              <a:gd name="connsiteY71" fmla="*/ 252022 h 387102"/>
              <a:gd name="connsiteX72" fmla="*/ 265077 w 337279"/>
              <a:gd name="connsiteY72" fmla="*/ 243957 h 387102"/>
              <a:gd name="connsiteX73" fmla="*/ 256999 w 337279"/>
              <a:gd name="connsiteY73" fmla="*/ 235893 h 387102"/>
              <a:gd name="connsiteX74" fmla="*/ 80281 w 337279"/>
              <a:gd name="connsiteY74" fmla="*/ 235893 h 387102"/>
              <a:gd name="connsiteX75" fmla="*/ 72202 w 337279"/>
              <a:gd name="connsiteY75" fmla="*/ 243957 h 387102"/>
              <a:gd name="connsiteX76" fmla="*/ 80281 w 337279"/>
              <a:gd name="connsiteY76" fmla="*/ 252022 h 387102"/>
              <a:gd name="connsiteX77" fmla="*/ 88359 w 337279"/>
              <a:gd name="connsiteY77" fmla="*/ 243957 h 387102"/>
              <a:gd name="connsiteX78" fmla="*/ 80281 w 337279"/>
              <a:gd name="connsiteY78" fmla="*/ 235893 h 387102"/>
              <a:gd name="connsiteX79" fmla="*/ 189909 w 337279"/>
              <a:gd name="connsiteY79" fmla="*/ 200573 h 387102"/>
              <a:gd name="connsiteX80" fmla="*/ 244616 w 337279"/>
              <a:gd name="connsiteY80" fmla="*/ 232113 h 387102"/>
              <a:gd name="connsiteX81" fmla="*/ 252455 w 337279"/>
              <a:gd name="connsiteY81" fmla="*/ 227438 h 387102"/>
              <a:gd name="connsiteX82" fmla="*/ 252455 w 337279"/>
              <a:gd name="connsiteY82" fmla="*/ 159683 h 387102"/>
              <a:gd name="connsiteX83" fmla="*/ 244616 w 337279"/>
              <a:gd name="connsiteY83" fmla="*/ 154996 h 387102"/>
              <a:gd name="connsiteX84" fmla="*/ 189909 w 337279"/>
              <a:gd name="connsiteY84" fmla="*/ 186523 h 387102"/>
              <a:gd name="connsiteX85" fmla="*/ 191045 w 337279"/>
              <a:gd name="connsiteY85" fmla="*/ 193554 h 387102"/>
              <a:gd name="connsiteX86" fmla="*/ 189909 w 337279"/>
              <a:gd name="connsiteY86" fmla="*/ 200573 h 387102"/>
              <a:gd name="connsiteX87" fmla="*/ 84825 w 337279"/>
              <a:gd name="connsiteY87" fmla="*/ 227425 h 387102"/>
              <a:gd name="connsiteX88" fmla="*/ 92663 w 337279"/>
              <a:gd name="connsiteY88" fmla="*/ 232088 h 387102"/>
              <a:gd name="connsiteX89" fmla="*/ 147370 w 337279"/>
              <a:gd name="connsiteY89" fmla="*/ 200560 h 387102"/>
              <a:gd name="connsiteX90" fmla="*/ 146247 w 337279"/>
              <a:gd name="connsiteY90" fmla="*/ 193554 h 387102"/>
              <a:gd name="connsiteX91" fmla="*/ 147370 w 337279"/>
              <a:gd name="connsiteY91" fmla="*/ 186536 h 387102"/>
              <a:gd name="connsiteX92" fmla="*/ 92663 w 337279"/>
              <a:gd name="connsiteY92" fmla="*/ 154996 h 387102"/>
              <a:gd name="connsiteX93" fmla="*/ 84825 w 337279"/>
              <a:gd name="connsiteY93" fmla="*/ 159683 h 387102"/>
              <a:gd name="connsiteX94" fmla="*/ 84825 w 337279"/>
              <a:gd name="connsiteY94" fmla="*/ 227425 h 387102"/>
              <a:gd name="connsiteX95" fmla="*/ 168640 w 337279"/>
              <a:gd name="connsiteY95" fmla="*/ 180273 h 387102"/>
              <a:gd name="connsiteX96" fmla="*/ 155335 w 337279"/>
              <a:gd name="connsiteY96" fmla="*/ 193554 h 387102"/>
              <a:gd name="connsiteX97" fmla="*/ 168640 w 337279"/>
              <a:gd name="connsiteY97" fmla="*/ 206836 h 387102"/>
              <a:gd name="connsiteX98" fmla="*/ 181944 w 337279"/>
              <a:gd name="connsiteY98" fmla="*/ 193554 h 387102"/>
              <a:gd name="connsiteX99" fmla="*/ 168640 w 337279"/>
              <a:gd name="connsiteY99" fmla="*/ 180273 h 387102"/>
              <a:gd name="connsiteX100" fmla="*/ 97006 w 337279"/>
              <a:gd name="connsiteY100" fmla="*/ 147032 h 387102"/>
              <a:gd name="connsiteX101" fmla="*/ 151940 w 337279"/>
              <a:gd name="connsiteY101" fmla="*/ 178698 h 387102"/>
              <a:gd name="connsiteX102" fmla="*/ 164108 w 337279"/>
              <a:gd name="connsiteY102" fmla="*/ 171667 h 387102"/>
              <a:gd name="connsiteX103" fmla="*/ 164108 w 337279"/>
              <a:gd name="connsiteY103" fmla="*/ 109280 h 387102"/>
              <a:gd name="connsiteX104" fmla="*/ 156535 w 337279"/>
              <a:gd name="connsiteY104" fmla="*/ 104883 h 387102"/>
              <a:gd name="connsiteX105" fmla="*/ 96917 w 337279"/>
              <a:gd name="connsiteY105" fmla="*/ 138892 h 387102"/>
              <a:gd name="connsiteX106" fmla="*/ 97448 w 337279"/>
              <a:gd name="connsiteY106" fmla="*/ 143151 h 387102"/>
              <a:gd name="connsiteX107" fmla="*/ 97006 w 337279"/>
              <a:gd name="connsiteY107" fmla="*/ 147032 h 387102"/>
              <a:gd name="connsiteX108" fmla="*/ 173184 w 337279"/>
              <a:gd name="connsiteY108" fmla="*/ 171667 h 387102"/>
              <a:gd name="connsiteX109" fmla="*/ 185340 w 337279"/>
              <a:gd name="connsiteY109" fmla="*/ 178685 h 387102"/>
              <a:gd name="connsiteX110" fmla="*/ 240274 w 337279"/>
              <a:gd name="connsiteY110" fmla="*/ 147020 h 387102"/>
              <a:gd name="connsiteX111" fmla="*/ 239832 w 337279"/>
              <a:gd name="connsiteY111" fmla="*/ 143151 h 387102"/>
              <a:gd name="connsiteX112" fmla="*/ 240375 w 337279"/>
              <a:gd name="connsiteY112" fmla="*/ 138892 h 387102"/>
              <a:gd name="connsiteX113" fmla="*/ 180758 w 337279"/>
              <a:gd name="connsiteY113" fmla="*/ 104883 h 387102"/>
              <a:gd name="connsiteX114" fmla="*/ 173184 w 337279"/>
              <a:gd name="connsiteY114" fmla="*/ 109280 h 387102"/>
              <a:gd name="connsiteX115" fmla="*/ 173184 w 337279"/>
              <a:gd name="connsiteY115" fmla="*/ 171667 h 387102"/>
              <a:gd name="connsiteX116" fmla="*/ 256999 w 337279"/>
              <a:gd name="connsiteY116" fmla="*/ 135087 h 387102"/>
              <a:gd name="connsiteX117" fmla="*/ 248920 w 337279"/>
              <a:gd name="connsiteY117" fmla="*/ 143151 h 387102"/>
              <a:gd name="connsiteX118" fmla="*/ 256999 w 337279"/>
              <a:gd name="connsiteY118" fmla="*/ 151216 h 387102"/>
              <a:gd name="connsiteX119" fmla="*/ 265077 w 337279"/>
              <a:gd name="connsiteY119" fmla="*/ 143151 h 387102"/>
              <a:gd name="connsiteX120" fmla="*/ 256999 w 337279"/>
              <a:gd name="connsiteY120" fmla="*/ 135087 h 387102"/>
              <a:gd name="connsiteX121" fmla="*/ 80281 w 337279"/>
              <a:gd name="connsiteY121" fmla="*/ 135087 h 387102"/>
              <a:gd name="connsiteX122" fmla="*/ 72202 w 337279"/>
              <a:gd name="connsiteY122" fmla="*/ 143151 h 387102"/>
              <a:gd name="connsiteX123" fmla="*/ 80281 w 337279"/>
              <a:gd name="connsiteY123" fmla="*/ 151216 h 387102"/>
              <a:gd name="connsiteX124" fmla="*/ 88359 w 337279"/>
              <a:gd name="connsiteY124" fmla="*/ 143151 h 387102"/>
              <a:gd name="connsiteX125" fmla="*/ 80281 w 337279"/>
              <a:gd name="connsiteY125" fmla="*/ 135087 h 387102"/>
              <a:gd name="connsiteX126" fmla="*/ 168640 w 337279"/>
              <a:gd name="connsiteY126" fmla="*/ 84684 h 387102"/>
              <a:gd name="connsiteX127" fmla="*/ 160561 w 337279"/>
              <a:gd name="connsiteY127" fmla="*/ 92748 h 387102"/>
              <a:gd name="connsiteX128" fmla="*/ 168640 w 337279"/>
              <a:gd name="connsiteY128" fmla="*/ 100813 h 387102"/>
              <a:gd name="connsiteX129" fmla="*/ 176718 w 337279"/>
              <a:gd name="connsiteY129" fmla="*/ 92748 h 387102"/>
              <a:gd name="connsiteX130" fmla="*/ 168640 w 337279"/>
              <a:gd name="connsiteY130" fmla="*/ 84684 h 3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337279" h="387102">
                <a:moveTo>
                  <a:pt x="168640" y="387102"/>
                </a:moveTo>
                <a:cubicBezTo>
                  <a:pt x="167895" y="387102"/>
                  <a:pt x="167163" y="386913"/>
                  <a:pt x="166481" y="386560"/>
                </a:cubicBezTo>
                <a:lnTo>
                  <a:pt x="2386" y="298355"/>
                </a:lnTo>
                <a:cubicBezTo>
                  <a:pt x="921" y="297561"/>
                  <a:pt x="0" y="296036"/>
                  <a:pt x="0" y="294361"/>
                </a:cubicBezTo>
                <a:lnTo>
                  <a:pt x="0" y="92748"/>
                </a:lnTo>
                <a:cubicBezTo>
                  <a:pt x="0" y="91085"/>
                  <a:pt x="921" y="89547"/>
                  <a:pt x="2386" y="88754"/>
                </a:cubicBezTo>
                <a:lnTo>
                  <a:pt x="166481" y="548"/>
                </a:lnTo>
                <a:cubicBezTo>
                  <a:pt x="167832" y="-183"/>
                  <a:pt x="169435" y="-183"/>
                  <a:pt x="170798" y="548"/>
                </a:cubicBezTo>
                <a:lnTo>
                  <a:pt x="334894" y="88754"/>
                </a:lnTo>
                <a:cubicBezTo>
                  <a:pt x="336358" y="89547"/>
                  <a:pt x="337279" y="91085"/>
                  <a:pt x="337279" y="92748"/>
                </a:cubicBezTo>
                <a:lnTo>
                  <a:pt x="337279" y="294361"/>
                </a:lnTo>
                <a:cubicBezTo>
                  <a:pt x="337279" y="296036"/>
                  <a:pt x="336358" y="297561"/>
                  <a:pt x="334894" y="298355"/>
                </a:cubicBezTo>
                <a:lnTo>
                  <a:pt x="170798" y="386560"/>
                </a:lnTo>
                <a:cubicBezTo>
                  <a:pt x="170117" y="386926"/>
                  <a:pt x="169384" y="387102"/>
                  <a:pt x="168640" y="387102"/>
                </a:cubicBezTo>
                <a:close/>
                <a:moveTo>
                  <a:pt x="9088" y="291651"/>
                </a:moveTo>
                <a:lnTo>
                  <a:pt x="168640" y="377412"/>
                </a:lnTo>
                <a:lnTo>
                  <a:pt x="328191" y="291651"/>
                </a:lnTo>
                <a:lnTo>
                  <a:pt x="328191" y="95457"/>
                </a:lnTo>
                <a:lnTo>
                  <a:pt x="168640" y="9696"/>
                </a:lnTo>
                <a:lnTo>
                  <a:pt x="9088" y="95457"/>
                </a:lnTo>
                <a:lnTo>
                  <a:pt x="9088" y="291651"/>
                </a:lnTo>
                <a:close/>
                <a:moveTo>
                  <a:pt x="168640" y="311498"/>
                </a:moveTo>
                <a:cubicBezTo>
                  <a:pt x="159173" y="311498"/>
                  <a:pt x="151473" y="303811"/>
                  <a:pt x="151473" y="294361"/>
                </a:cubicBezTo>
                <a:cubicBezTo>
                  <a:pt x="151473" y="292899"/>
                  <a:pt x="151662" y="291475"/>
                  <a:pt x="152003" y="290102"/>
                </a:cubicBezTo>
                <a:lnTo>
                  <a:pt x="92386" y="256092"/>
                </a:lnTo>
                <a:cubicBezTo>
                  <a:pt x="89281" y="259179"/>
                  <a:pt x="85001" y="261095"/>
                  <a:pt x="80281" y="261095"/>
                </a:cubicBezTo>
                <a:cubicBezTo>
                  <a:pt x="70814" y="261095"/>
                  <a:pt x="63114" y="253408"/>
                  <a:pt x="63114" y="243957"/>
                </a:cubicBezTo>
                <a:cubicBezTo>
                  <a:pt x="63114" y="236082"/>
                  <a:pt x="68466" y="229429"/>
                  <a:pt x="75736" y="227425"/>
                </a:cubicBezTo>
                <a:lnTo>
                  <a:pt x="75736" y="159671"/>
                </a:lnTo>
                <a:cubicBezTo>
                  <a:pt x="68466" y="157680"/>
                  <a:pt x="63114" y="151027"/>
                  <a:pt x="63114" y="143139"/>
                </a:cubicBezTo>
                <a:cubicBezTo>
                  <a:pt x="63114" y="133688"/>
                  <a:pt x="70814" y="126002"/>
                  <a:pt x="80281" y="126002"/>
                </a:cubicBezTo>
                <a:cubicBezTo>
                  <a:pt x="85001" y="126002"/>
                  <a:pt x="89281" y="127917"/>
                  <a:pt x="92386" y="131004"/>
                </a:cubicBezTo>
                <a:lnTo>
                  <a:pt x="152003" y="96995"/>
                </a:lnTo>
                <a:cubicBezTo>
                  <a:pt x="151662" y="95646"/>
                  <a:pt x="151473" y="94222"/>
                  <a:pt x="151473" y="92748"/>
                </a:cubicBezTo>
                <a:cubicBezTo>
                  <a:pt x="151473" y="83297"/>
                  <a:pt x="159173" y="75611"/>
                  <a:pt x="168640" y="75611"/>
                </a:cubicBezTo>
                <a:cubicBezTo>
                  <a:pt x="178107" y="75611"/>
                  <a:pt x="185807" y="83297"/>
                  <a:pt x="185807" y="92748"/>
                </a:cubicBezTo>
                <a:cubicBezTo>
                  <a:pt x="185807" y="94222"/>
                  <a:pt x="185617" y="95646"/>
                  <a:pt x="185264" y="97007"/>
                </a:cubicBezTo>
                <a:lnTo>
                  <a:pt x="244894" y="131017"/>
                </a:lnTo>
                <a:cubicBezTo>
                  <a:pt x="247999" y="127929"/>
                  <a:pt x="252278" y="126014"/>
                  <a:pt x="256999" y="126014"/>
                </a:cubicBezTo>
                <a:cubicBezTo>
                  <a:pt x="266466" y="126014"/>
                  <a:pt x="274166" y="133701"/>
                  <a:pt x="274166" y="143151"/>
                </a:cubicBezTo>
                <a:cubicBezTo>
                  <a:pt x="274166" y="151027"/>
                  <a:pt x="268801" y="157680"/>
                  <a:pt x="261543" y="159683"/>
                </a:cubicBezTo>
                <a:lnTo>
                  <a:pt x="261543" y="227438"/>
                </a:lnTo>
                <a:cubicBezTo>
                  <a:pt x="268801" y="229429"/>
                  <a:pt x="274166" y="236095"/>
                  <a:pt x="274166" y="243970"/>
                </a:cubicBezTo>
                <a:cubicBezTo>
                  <a:pt x="274166" y="253421"/>
                  <a:pt x="266466" y="261107"/>
                  <a:pt x="256999" y="261107"/>
                </a:cubicBezTo>
                <a:cubicBezTo>
                  <a:pt x="252278" y="261107"/>
                  <a:pt x="247986" y="259192"/>
                  <a:pt x="244881" y="256105"/>
                </a:cubicBezTo>
                <a:lnTo>
                  <a:pt x="185264" y="290102"/>
                </a:lnTo>
                <a:cubicBezTo>
                  <a:pt x="185617" y="291462"/>
                  <a:pt x="185807" y="292886"/>
                  <a:pt x="185807" y="294361"/>
                </a:cubicBezTo>
                <a:cubicBezTo>
                  <a:pt x="185807" y="303811"/>
                  <a:pt x="178107" y="311498"/>
                  <a:pt x="168640" y="311498"/>
                </a:cubicBezTo>
                <a:close/>
                <a:moveTo>
                  <a:pt x="168640" y="286296"/>
                </a:moveTo>
                <a:cubicBezTo>
                  <a:pt x="164184" y="286296"/>
                  <a:pt x="160561" y="289912"/>
                  <a:pt x="160561" y="294361"/>
                </a:cubicBezTo>
                <a:cubicBezTo>
                  <a:pt x="160561" y="298809"/>
                  <a:pt x="164184" y="302425"/>
                  <a:pt x="168640" y="302425"/>
                </a:cubicBezTo>
                <a:cubicBezTo>
                  <a:pt x="173096" y="302425"/>
                  <a:pt x="176718" y="298809"/>
                  <a:pt x="176718" y="294361"/>
                </a:cubicBezTo>
                <a:cubicBezTo>
                  <a:pt x="176718" y="289912"/>
                  <a:pt x="173096" y="286296"/>
                  <a:pt x="168640" y="286296"/>
                </a:cubicBezTo>
                <a:close/>
                <a:moveTo>
                  <a:pt x="96905" y="248216"/>
                </a:moveTo>
                <a:lnTo>
                  <a:pt x="156522" y="282226"/>
                </a:lnTo>
                <a:cubicBezTo>
                  <a:pt x="158592" y="280172"/>
                  <a:pt x="161192" y="278635"/>
                  <a:pt x="164096" y="277828"/>
                </a:cubicBezTo>
                <a:lnTo>
                  <a:pt x="164096" y="215442"/>
                </a:lnTo>
                <a:cubicBezTo>
                  <a:pt x="159299" y="214459"/>
                  <a:pt x="155070" y="211939"/>
                  <a:pt x="151927" y="208411"/>
                </a:cubicBezTo>
                <a:lnTo>
                  <a:pt x="97006" y="240064"/>
                </a:lnTo>
                <a:cubicBezTo>
                  <a:pt x="97296" y="241324"/>
                  <a:pt x="97448" y="242609"/>
                  <a:pt x="97448" y="243957"/>
                </a:cubicBezTo>
                <a:cubicBezTo>
                  <a:pt x="97448" y="245419"/>
                  <a:pt x="97258" y="246843"/>
                  <a:pt x="96905" y="248216"/>
                </a:cubicBezTo>
                <a:close/>
                <a:moveTo>
                  <a:pt x="173184" y="277828"/>
                </a:moveTo>
                <a:cubicBezTo>
                  <a:pt x="176075" y="278610"/>
                  <a:pt x="178675" y="280159"/>
                  <a:pt x="180745" y="282213"/>
                </a:cubicBezTo>
                <a:lnTo>
                  <a:pt x="240375" y="248216"/>
                </a:lnTo>
                <a:cubicBezTo>
                  <a:pt x="240009" y="246843"/>
                  <a:pt x="239832" y="245419"/>
                  <a:pt x="239832" y="243957"/>
                </a:cubicBezTo>
                <a:cubicBezTo>
                  <a:pt x="239832" y="242634"/>
                  <a:pt x="239996" y="241324"/>
                  <a:pt x="240274" y="240076"/>
                </a:cubicBezTo>
                <a:lnTo>
                  <a:pt x="185340" y="208411"/>
                </a:lnTo>
                <a:cubicBezTo>
                  <a:pt x="182209" y="211926"/>
                  <a:pt x="177968" y="214446"/>
                  <a:pt x="173184" y="215442"/>
                </a:cubicBezTo>
                <a:cubicBezTo>
                  <a:pt x="173184" y="215442"/>
                  <a:pt x="173184" y="277828"/>
                  <a:pt x="173184" y="277828"/>
                </a:cubicBezTo>
                <a:close/>
                <a:moveTo>
                  <a:pt x="256999" y="235893"/>
                </a:moveTo>
                <a:cubicBezTo>
                  <a:pt x="252543" y="235893"/>
                  <a:pt x="248920" y="239509"/>
                  <a:pt x="248920" y="243957"/>
                </a:cubicBezTo>
                <a:cubicBezTo>
                  <a:pt x="248920" y="248406"/>
                  <a:pt x="252543" y="252022"/>
                  <a:pt x="256999" y="252022"/>
                </a:cubicBezTo>
                <a:cubicBezTo>
                  <a:pt x="261455" y="252022"/>
                  <a:pt x="265077" y="248406"/>
                  <a:pt x="265077" y="243957"/>
                </a:cubicBezTo>
                <a:cubicBezTo>
                  <a:pt x="265077" y="239509"/>
                  <a:pt x="261455" y="235893"/>
                  <a:pt x="256999" y="235893"/>
                </a:cubicBezTo>
                <a:close/>
                <a:moveTo>
                  <a:pt x="80281" y="235893"/>
                </a:moveTo>
                <a:cubicBezTo>
                  <a:pt x="75825" y="235893"/>
                  <a:pt x="72202" y="239509"/>
                  <a:pt x="72202" y="243957"/>
                </a:cubicBezTo>
                <a:cubicBezTo>
                  <a:pt x="72202" y="248406"/>
                  <a:pt x="75825" y="252022"/>
                  <a:pt x="80281" y="252022"/>
                </a:cubicBezTo>
                <a:cubicBezTo>
                  <a:pt x="84736" y="252022"/>
                  <a:pt x="88359" y="248406"/>
                  <a:pt x="88359" y="243957"/>
                </a:cubicBezTo>
                <a:cubicBezTo>
                  <a:pt x="88359" y="239509"/>
                  <a:pt x="84736" y="235893"/>
                  <a:pt x="80281" y="235893"/>
                </a:cubicBezTo>
                <a:close/>
                <a:moveTo>
                  <a:pt x="189909" y="200573"/>
                </a:moveTo>
                <a:lnTo>
                  <a:pt x="244616" y="232113"/>
                </a:lnTo>
                <a:cubicBezTo>
                  <a:pt x="246737" y="229908"/>
                  <a:pt x="249438" y="228257"/>
                  <a:pt x="252455" y="227438"/>
                </a:cubicBezTo>
                <a:lnTo>
                  <a:pt x="252455" y="159683"/>
                </a:lnTo>
                <a:cubicBezTo>
                  <a:pt x="249425" y="158852"/>
                  <a:pt x="246724" y="157214"/>
                  <a:pt x="244616" y="154996"/>
                </a:cubicBezTo>
                <a:lnTo>
                  <a:pt x="189909" y="186523"/>
                </a:lnTo>
                <a:cubicBezTo>
                  <a:pt x="190641" y="188728"/>
                  <a:pt x="191045" y="191097"/>
                  <a:pt x="191045" y="193554"/>
                </a:cubicBezTo>
                <a:cubicBezTo>
                  <a:pt x="191032" y="195999"/>
                  <a:pt x="190629" y="198368"/>
                  <a:pt x="189909" y="200573"/>
                </a:cubicBezTo>
                <a:close/>
                <a:moveTo>
                  <a:pt x="84825" y="227425"/>
                </a:moveTo>
                <a:cubicBezTo>
                  <a:pt x="87854" y="228244"/>
                  <a:pt x="90555" y="229882"/>
                  <a:pt x="92663" y="232088"/>
                </a:cubicBezTo>
                <a:lnTo>
                  <a:pt x="147370" y="200560"/>
                </a:lnTo>
                <a:cubicBezTo>
                  <a:pt x="146638" y="198355"/>
                  <a:pt x="146247" y="195999"/>
                  <a:pt x="146247" y="193554"/>
                </a:cubicBezTo>
                <a:cubicBezTo>
                  <a:pt x="146247" y="191110"/>
                  <a:pt x="146638" y="188741"/>
                  <a:pt x="147370" y="186536"/>
                </a:cubicBezTo>
                <a:lnTo>
                  <a:pt x="92663" y="154996"/>
                </a:lnTo>
                <a:cubicBezTo>
                  <a:pt x="90555" y="157201"/>
                  <a:pt x="87854" y="158852"/>
                  <a:pt x="84825" y="159683"/>
                </a:cubicBezTo>
                <a:lnTo>
                  <a:pt x="84825" y="227425"/>
                </a:lnTo>
                <a:close/>
                <a:moveTo>
                  <a:pt x="168640" y="180273"/>
                </a:moveTo>
                <a:cubicBezTo>
                  <a:pt x="161306" y="180273"/>
                  <a:pt x="155335" y="186233"/>
                  <a:pt x="155335" y="193554"/>
                </a:cubicBezTo>
                <a:cubicBezTo>
                  <a:pt x="155335" y="200875"/>
                  <a:pt x="161306" y="206836"/>
                  <a:pt x="168640" y="206836"/>
                </a:cubicBezTo>
                <a:cubicBezTo>
                  <a:pt x="175974" y="206836"/>
                  <a:pt x="181944" y="200875"/>
                  <a:pt x="181944" y="193554"/>
                </a:cubicBezTo>
                <a:cubicBezTo>
                  <a:pt x="181944" y="186233"/>
                  <a:pt x="175974" y="180273"/>
                  <a:pt x="168640" y="180273"/>
                </a:cubicBezTo>
                <a:close/>
                <a:moveTo>
                  <a:pt x="97006" y="147032"/>
                </a:moveTo>
                <a:lnTo>
                  <a:pt x="151940" y="178698"/>
                </a:lnTo>
                <a:cubicBezTo>
                  <a:pt x="155083" y="175182"/>
                  <a:pt x="159312" y="172662"/>
                  <a:pt x="164108" y="171667"/>
                </a:cubicBezTo>
                <a:lnTo>
                  <a:pt x="164108" y="109280"/>
                </a:lnTo>
                <a:cubicBezTo>
                  <a:pt x="161205" y="108486"/>
                  <a:pt x="158605" y="106949"/>
                  <a:pt x="156535" y="104883"/>
                </a:cubicBezTo>
                <a:lnTo>
                  <a:pt x="96917" y="138892"/>
                </a:lnTo>
                <a:cubicBezTo>
                  <a:pt x="97258" y="140253"/>
                  <a:pt x="97448" y="141677"/>
                  <a:pt x="97448" y="143151"/>
                </a:cubicBezTo>
                <a:cubicBezTo>
                  <a:pt x="97448" y="144487"/>
                  <a:pt x="97296" y="145772"/>
                  <a:pt x="97006" y="147032"/>
                </a:cubicBezTo>
                <a:close/>
                <a:moveTo>
                  <a:pt x="173184" y="171667"/>
                </a:moveTo>
                <a:cubicBezTo>
                  <a:pt x="177968" y="172662"/>
                  <a:pt x="182197" y="175170"/>
                  <a:pt x="185340" y="178685"/>
                </a:cubicBezTo>
                <a:lnTo>
                  <a:pt x="240274" y="147020"/>
                </a:lnTo>
                <a:cubicBezTo>
                  <a:pt x="239983" y="145772"/>
                  <a:pt x="239832" y="144474"/>
                  <a:pt x="239832" y="143151"/>
                </a:cubicBezTo>
                <a:cubicBezTo>
                  <a:pt x="239832" y="141677"/>
                  <a:pt x="240021" y="140253"/>
                  <a:pt x="240375" y="138892"/>
                </a:cubicBezTo>
                <a:lnTo>
                  <a:pt x="180758" y="104883"/>
                </a:lnTo>
                <a:cubicBezTo>
                  <a:pt x="178687" y="106949"/>
                  <a:pt x="176087" y="108486"/>
                  <a:pt x="173184" y="109280"/>
                </a:cubicBezTo>
                <a:cubicBezTo>
                  <a:pt x="173184" y="109280"/>
                  <a:pt x="173184" y="171667"/>
                  <a:pt x="173184" y="171667"/>
                </a:cubicBezTo>
                <a:close/>
                <a:moveTo>
                  <a:pt x="256999" y="135087"/>
                </a:moveTo>
                <a:cubicBezTo>
                  <a:pt x="252543" y="135087"/>
                  <a:pt x="248920" y="138703"/>
                  <a:pt x="248920" y="143151"/>
                </a:cubicBezTo>
                <a:cubicBezTo>
                  <a:pt x="248920" y="147599"/>
                  <a:pt x="252543" y="151216"/>
                  <a:pt x="256999" y="151216"/>
                </a:cubicBezTo>
                <a:cubicBezTo>
                  <a:pt x="261455" y="151216"/>
                  <a:pt x="265077" y="147599"/>
                  <a:pt x="265077" y="143151"/>
                </a:cubicBezTo>
                <a:cubicBezTo>
                  <a:pt x="265077" y="138703"/>
                  <a:pt x="261455" y="135087"/>
                  <a:pt x="256999" y="135087"/>
                </a:cubicBezTo>
                <a:close/>
                <a:moveTo>
                  <a:pt x="80281" y="135087"/>
                </a:moveTo>
                <a:cubicBezTo>
                  <a:pt x="75825" y="135087"/>
                  <a:pt x="72202" y="138703"/>
                  <a:pt x="72202" y="143151"/>
                </a:cubicBezTo>
                <a:cubicBezTo>
                  <a:pt x="72202" y="147599"/>
                  <a:pt x="75825" y="151216"/>
                  <a:pt x="80281" y="151216"/>
                </a:cubicBezTo>
                <a:cubicBezTo>
                  <a:pt x="84736" y="151216"/>
                  <a:pt x="88359" y="147599"/>
                  <a:pt x="88359" y="143151"/>
                </a:cubicBezTo>
                <a:cubicBezTo>
                  <a:pt x="88359" y="138703"/>
                  <a:pt x="84736" y="135087"/>
                  <a:pt x="80281" y="135087"/>
                </a:cubicBezTo>
                <a:close/>
                <a:moveTo>
                  <a:pt x="168640" y="84684"/>
                </a:moveTo>
                <a:cubicBezTo>
                  <a:pt x="164184" y="84684"/>
                  <a:pt x="160561" y="88300"/>
                  <a:pt x="160561" y="92748"/>
                </a:cubicBezTo>
                <a:cubicBezTo>
                  <a:pt x="160561" y="97196"/>
                  <a:pt x="164184" y="100813"/>
                  <a:pt x="168640" y="100813"/>
                </a:cubicBezTo>
                <a:cubicBezTo>
                  <a:pt x="173096" y="100813"/>
                  <a:pt x="176718" y="97196"/>
                  <a:pt x="176718" y="92748"/>
                </a:cubicBezTo>
                <a:cubicBezTo>
                  <a:pt x="176718" y="88300"/>
                  <a:pt x="173096" y="84684"/>
                  <a:pt x="168640" y="84684"/>
                </a:cubicBezTo>
                <a:close/>
              </a:path>
            </a:pathLst>
          </a:custGeom>
          <a:solidFill>
            <a:schemeClr val="accent1"/>
          </a:solidFill>
          <a:ln w="12502"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4A3A7AE5-6E46-0F7F-B680-0777BF3AF197}"/>
              </a:ext>
            </a:extLst>
          </p:cNvPr>
          <p:cNvSpPr/>
          <p:nvPr/>
        </p:nvSpPr>
        <p:spPr>
          <a:xfrm>
            <a:off x="12763501" y="6694631"/>
            <a:ext cx="403927" cy="403225"/>
          </a:xfrm>
          <a:custGeom>
            <a:avLst/>
            <a:gdLst>
              <a:gd name="connsiteX0" fmla="*/ 0 w 403927"/>
              <a:gd name="connsiteY0" fmla="*/ 0 h 403225"/>
              <a:gd name="connsiteX1" fmla="*/ 403927 w 403927"/>
              <a:gd name="connsiteY1" fmla="*/ 0 h 403225"/>
              <a:gd name="connsiteX2" fmla="*/ 403927 w 403927"/>
              <a:gd name="connsiteY2" fmla="*/ 403225 h 403225"/>
              <a:gd name="connsiteX3" fmla="*/ 0 w 403927"/>
              <a:gd name="connsiteY3" fmla="*/ 403225 h 403225"/>
            </a:gdLst>
            <a:ahLst/>
            <a:cxnLst>
              <a:cxn ang="0">
                <a:pos x="connsiteX0" y="connsiteY0"/>
              </a:cxn>
              <a:cxn ang="0">
                <a:pos x="connsiteX1" y="connsiteY1"/>
              </a:cxn>
              <a:cxn ang="0">
                <a:pos x="connsiteX2" y="connsiteY2"/>
              </a:cxn>
              <a:cxn ang="0">
                <a:pos x="connsiteX3" y="connsiteY3"/>
              </a:cxn>
            </a:cxnLst>
            <a:rect l="l" t="t" r="r" b="b"/>
            <a:pathLst>
              <a:path w="403927" h="403225">
                <a:moveTo>
                  <a:pt x="0" y="0"/>
                </a:moveTo>
                <a:lnTo>
                  <a:pt x="403927" y="0"/>
                </a:lnTo>
                <a:lnTo>
                  <a:pt x="403927" y="403225"/>
                </a:lnTo>
                <a:lnTo>
                  <a:pt x="0" y="403225"/>
                </a:lnTo>
                <a:close/>
              </a:path>
            </a:pathLst>
          </a:custGeom>
          <a:noFill/>
          <a:ln w="12502"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671F856-89D5-8728-BEF8-064EDE896830}"/>
              </a:ext>
            </a:extLst>
          </p:cNvPr>
          <p:cNvSpPr/>
          <p:nvPr/>
        </p:nvSpPr>
        <p:spPr>
          <a:xfrm>
            <a:off x="18867579" y="6702695"/>
            <a:ext cx="387770" cy="387096"/>
          </a:xfrm>
          <a:custGeom>
            <a:avLst/>
            <a:gdLst>
              <a:gd name="connsiteX0" fmla="*/ 272777 w 387770"/>
              <a:gd name="connsiteY0" fmla="*/ 387096 h 387096"/>
              <a:gd name="connsiteX1" fmla="*/ 191474 w 387770"/>
              <a:gd name="connsiteY1" fmla="*/ 353477 h 387096"/>
              <a:gd name="connsiteX2" fmla="*/ 157784 w 387770"/>
              <a:gd name="connsiteY2" fmla="*/ 272303 h 387096"/>
              <a:gd name="connsiteX3" fmla="*/ 174068 w 387770"/>
              <a:gd name="connsiteY3" fmla="*/ 213331 h 387096"/>
              <a:gd name="connsiteX4" fmla="*/ 114993 w 387770"/>
              <a:gd name="connsiteY4" fmla="*/ 229586 h 387096"/>
              <a:gd name="connsiteX5" fmla="*/ 33690 w 387770"/>
              <a:gd name="connsiteY5" fmla="*/ 195955 h 387096"/>
              <a:gd name="connsiteX6" fmla="*/ 0 w 387770"/>
              <a:gd name="connsiteY6" fmla="*/ 114793 h 387096"/>
              <a:gd name="connsiteX7" fmla="*/ 33690 w 387770"/>
              <a:gd name="connsiteY7" fmla="*/ 33631 h 387096"/>
              <a:gd name="connsiteX8" fmla="*/ 114993 w 387770"/>
              <a:gd name="connsiteY8" fmla="*/ 0 h 387096"/>
              <a:gd name="connsiteX9" fmla="*/ 196296 w 387770"/>
              <a:gd name="connsiteY9" fmla="*/ 33631 h 387096"/>
              <a:gd name="connsiteX10" fmla="*/ 196296 w 387770"/>
              <a:gd name="connsiteY10" fmla="*/ 33631 h 387096"/>
              <a:gd name="connsiteX11" fmla="*/ 196296 w 387770"/>
              <a:gd name="connsiteY11" fmla="*/ 33631 h 387096"/>
              <a:gd name="connsiteX12" fmla="*/ 229986 w 387770"/>
              <a:gd name="connsiteY12" fmla="*/ 114793 h 387096"/>
              <a:gd name="connsiteX13" fmla="*/ 213703 w 387770"/>
              <a:gd name="connsiteY13" fmla="*/ 173752 h 387096"/>
              <a:gd name="connsiteX14" fmla="*/ 272777 w 387770"/>
              <a:gd name="connsiteY14" fmla="*/ 157497 h 387096"/>
              <a:gd name="connsiteX15" fmla="*/ 354093 w 387770"/>
              <a:gd name="connsiteY15" fmla="*/ 191129 h 387096"/>
              <a:gd name="connsiteX16" fmla="*/ 354093 w 387770"/>
              <a:gd name="connsiteY16" fmla="*/ 191129 h 387096"/>
              <a:gd name="connsiteX17" fmla="*/ 354093 w 387770"/>
              <a:gd name="connsiteY17" fmla="*/ 191129 h 387096"/>
              <a:gd name="connsiteX18" fmla="*/ 387770 w 387770"/>
              <a:gd name="connsiteY18" fmla="*/ 272290 h 387096"/>
              <a:gd name="connsiteX19" fmla="*/ 354093 w 387770"/>
              <a:gd name="connsiteY19" fmla="*/ 353465 h 387096"/>
              <a:gd name="connsiteX20" fmla="*/ 272777 w 387770"/>
              <a:gd name="connsiteY20" fmla="*/ 387096 h 387096"/>
              <a:gd name="connsiteX21" fmla="*/ 272777 w 387770"/>
              <a:gd name="connsiteY21" fmla="*/ 166582 h 387096"/>
              <a:gd name="connsiteX22" fmla="*/ 197887 w 387770"/>
              <a:gd name="connsiteY22" fmla="*/ 197555 h 387096"/>
              <a:gd name="connsiteX23" fmla="*/ 166860 w 387770"/>
              <a:gd name="connsiteY23" fmla="*/ 272315 h 387096"/>
              <a:gd name="connsiteX24" fmla="*/ 197887 w 387770"/>
              <a:gd name="connsiteY24" fmla="*/ 347076 h 387096"/>
              <a:gd name="connsiteX25" fmla="*/ 272777 w 387770"/>
              <a:gd name="connsiteY25" fmla="*/ 378049 h 387096"/>
              <a:gd name="connsiteX26" fmla="*/ 347668 w 387770"/>
              <a:gd name="connsiteY26" fmla="*/ 347076 h 387096"/>
              <a:gd name="connsiteX27" fmla="*/ 378695 w 387770"/>
              <a:gd name="connsiteY27" fmla="*/ 272315 h 387096"/>
              <a:gd name="connsiteX28" fmla="*/ 347668 w 387770"/>
              <a:gd name="connsiteY28" fmla="*/ 197555 h 387096"/>
              <a:gd name="connsiteX29" fmla="*/ 347668 w 387770"/>
              <a:gd name="connsiteY29" fmla="*/ 197555 h 387096"/>
              <a:gd name="connsiteX30" fmla="*/ 272777 w 387770"/>
              <a:gd name="connsiteY30" fmla="*/ 166582 h 387096"/>
              <a:gd name="connsiteX31" fmla="*/ 97637 w 387770"/>
              <a:gd name="connsiteY31" fmla="*/ 219102 h 387096"/>
              <a:gd name="connsiteX32" fmla="*/ 114993 w 387770"/>
              <a:gd name="connsiteY32" fmla="*/ 220501 h 387096"/>
              <a:gd name="connsiteX33" fmla="*/ 187725 w 387770"/>
              <a:gd name="connsiteY33" fmla="*/ 191620 h 387096"/>
              <a:gd name="connsiteX34" fmla="*/ 187725 w 387770"/>
              <a:gd name="connsiteY34" fmla="*/ 116330 h 387096"/>
              <a:gd name="connsiteX35" fmla="*/ 196814 w 387770"/>
              <a:gd name="connsiteY35" fmla="*/ 116330 h 387096"/>
              <a:gd name="connsiteX36" fmla="*/ 196814 w 387770"/>
              <a:gd name="connsiteY36" fmla="*/ 181930 h 387096"/>
              <a:gd name="connsiteX37" fmla="*/ 220898 w 387770"/>
              <a:gd name="connsiteY37" fmla="*/ 114793 h 387096"/>
              <a:gd name="connsiteX38" fmla="*/ 218070 w 387770"/>
              <a:gd name="connsiteY38" fmla="*/ 90360 h 387096"/>
              <a:gd name="connsiteX39" fmla="*/ 152697 w 387770"/>
              <a:gd name="connsiteY39" fmla="*/ 52684 h 387096"/>
              <a:gd name="connsiteX40" fmla="*/ 157241 w 387770"/>
              <a:gd name="connsiteY40" fmla="*/ 44821 h 387096"/>
              <a:gd name="connsiteX41" fmla="*/ 214208 w 387770"/>
              <a:gd name="connsiteY41" fmla="*/ 77646 h 387096"/>
              <a:gd name="connsiteX42" fmla="*/ 189871 w 387770"/>
              <a:gd name="connsiteY42" fmla="*/ 40020 h 387096"/>
              <a:gd name="connsiteX43" fmla="*/ 189871 w 387770"/>
              <a:gd name="connsiteY43" fmla="*/ 40020 h 387096"/>
              <a:gd name="connsiteX44" fmla="*/ 145338 w 387770"/>
              <a:gd name="connsiteY44" fmla="*/ 13445 h 387096"/>
              <a:gd name="connsiteX45" fmla="*/ 79952 w 387770"/>
              <a:gd name="connsiteY45" fmla="*/ 51121 h 387096"/>
              <a:gd name="connsiteX46" fmla="*/ 75408 w 387770"/>
              <a:gd name="connsiteY46" fmla="*/ 43258 h 387096"/>
              <a:gd name="connsiteX47" fmla="*/ 132337 w 387770"/>
              <a:gd name="connsiteY47" fmla="*/ 10446 h 387096"/>
              <a:gd name="connsiteX48" fmla="*/ 114980 w 387770"/>
              <a:gd name="connsiteY48" fmla="*/ 9047 h 387096"/>
              <a:gd name="connsiteX49" fmla="*/ 42248 w 387770"/>
              <a:gd name="connsiteY49" fmla="*/ 37928 h 387096"/>
              <a:gd name="connsiteX50" fmla="*/ 42248 w 387770"/>
              <a:gd name="connsiteY50" fmla="*/ 113231 h 387096"/>
              <a:gd name="connsiteX51" fmla="*/ 33160 w 387770"/>
              <a:gd name="connsiteY51" fmla="*/ 113231 h 387096"/>
              <a:gd name="connsiteX52" fmla="*/ 33160 w 387770"/>
              <a:gd name="connsiteY52" fmla="*/ 47656 h 387096"/>
              <a:gd name="connsiteX53" fmla="*/ 9088 w 387770"/>
              <a:gd name="connsiteY53" fmla="*/ 114793 h 387096"/>
              <a:gd name="connsiteX54" fmla="*/ 11916 w 387770"/>
              <a:gd name="connsiteY54" fmla="*/ 139226 h 387096"/>
              <a:gd name="connsiteX55" fmla="*/ 77302 w 387770"/>
              <a:gd name="connsiteY55" fmla="*/ 176902 h 387096"/>
              <a:gd name="connsiteX56" fmla="*/ 72757 w 387770"/>
              <a:gd name="connsiteY56" fmla="*/ 184765 h 387096"/>
              <a:gd name="connsiteX57" fmla="*/ 15778 w 387770"/>
              <a:gd name="connsiteY57" fmla="*/ 151928 h 387096"/>
              <a:gd name="connsiteX58" fmla="*/ 40115 w 387770"/>
              <a:gd name="connsiteY58" fmla="*/ 189554 h 387096"/>
              <a:gd name="connsiteX59" fmla="*/ 84648 w 387770"/>
              <a:gd name="connsiteY59" fmla="*/ 216129 h 387096"/>
              <a:gd name="connsiteX60" fmla="*/ 150034 w 387770"/>
              <a:gd name="connsiteY60" fmla="*/ 178452 h 387096"/>
              <a:gd name="connsiteX61" fmla="*/ 154578 w 387770"/>
              <a:gd name="connsiteY61" fmla="*/ 186315 h 387096"/>
              <a:gd name="connsiteX62" fmla="*/ 97637 w 387770"/>
              <a:gd name="connsiteY62" fmla="*/ 219102 h 387096"/>
              <a:gd name="connsiteX63" fmla="*/ 274166 w 387770"/>
              <a:gd name="connsiteY63" fmla="*/ 351058 h 387096"/>
              <a:gd name="connsiteX64" fmla="*/ 265077 w 387770"/>
              <a:gd name="connsiteY64" fmla="*/ 351058 h 387096"/>
              <a:gd name="connsiteX65" fmla="*/ 265077 w 387770"/>
              <a:gd name="connsiteY65" fmla="*/ 330393 h 387096"/>
              <a:gd name="connsiteX66" fmla="*/ 231753 w 387770"/>
              <a:gd name="connsiteY66" fmla="*/ 330393 h 387096"/>
              <a:gd name="connsiteX67" fmla="*/ 231753 w 387770"/>
              <a:gd name="connsiteY67" fmla="*/ 321320 h 387096"/>
              <a:gd name="connsiteX68" fmla="*/ 282244 w 387770"/>
              <a:gd name="connsiteY68" fmla="*/ 321320 h 387096"/>
              <a:gd name="connsiteX69" fmla="*/ 302946 w 387770"/>
              <a:gd name="connsiteY69" fmla="*/ 300655 h 387096"/>
              <a:gd name="connsiteX70" fmla="*/ 282244 w 387770"/>
              <a:gd name="connsiteY70" fmla="*/ 279989 h 387096"/>
              <a:gd name="connsiteX71" fmla="*/ 256999 w 387770"/>
              <a:gd name="connsiteY71" fmla="*/ 279989 h 387096"/>
              <a:gd name="connsiteX72" fmla="*/ 227209 w 387770"/>
              <a:gd name="connsiteY72" fmla="*/ 250252 h 387096"/>
              <a:gd name="connsiteX73" fmla="*/ 256999 w 387770"/>
              <a:gd name="connsiteY73" fmla="*/ 220514 h 387096"/>
              <a:gd name="connsiteX74" fmla="*/ 265077 w 387770"/>
              <a:gd name="connsiteY74" fmla="*/ 220514 h 387096"/>
              <a:gd name="connsiteX75" fmla="*/ 265077 w 387770"/>
              <a:gd name="connsiteY75" fmla="*/ 199848 h 387096"/>
              <a:gd name="connsiteX76" fmla="*/ 274178 w 387770"/>
              <a:gd name="connsiteY76" fmla="*/ 199848 h 387096"/>
              <a:gd name="connsiteX77" fmla="*/ 274178 w 387770"/>
              <a:gd name="connsiteY77" fmla="*/ 220514 h 387096"/>
              <a:gd name="connsiteX78" fmla="*/ 307490 w 387770"/>
              <a:gd name="connsiteY78" fmla="*/ 220514 h 387096"/>
              <a:gd name="connsiteX79" fmla="*/ 307490 w 387770"/>
              <a:gd name="connsiteY79" fmla="*/ 229599 h 387096"/>
              <a:gd name="connsiteX80" fmla="*/ 256999 w 387770"/>
              <a:gd name="connsiteY80" fmla="*/ 229599 h 387096"/>
              <a:gd name="connsiteX81" fmla="*/ 236298 w 387770"/>
              <a:gd name="connsiteY81" fmla="*/ 250264 h 387096"/>
              <a:gd name="connsiteX82" fmla="*/ 256999 w 387770"/>
              <a:gd name="connsiteY82" fmla="*/ 270929 h 387096"/>
              <a:gd name="connsiteX83" fmla="*/ 282244 w 387770"/>
              <a:gd name="connsiteY83" fmla="*/ 270929 h 387096"/>
              <a:gd name="connsiteX84" fmla="*/ 312034 w 387770"/>
              <a:gd name="connsiteY84" fmla="*/ 300667 h 387096"/>
              <a:gd name="connsiteX85" fmla="*/ 282244 w 387770"/>
              <a:gd name="connsiteY85" fmla="*/ 330405 h 387096"/>
              <a:gd name="connsiteX86" fmla="*/ 274166 w 387770"/>
              <a:gd name="connsiteY86" fmla="*/ 330405 h 387096"/>
              <a:gd name="connsiteX87" fmla="*/ 274166 w 387770"/>
              <a:gd name="connsiteY87" fmla="*/ 351058 h 387096"/>
              <a:gd name="connsiteX88" fmla="*/ 119537 w 387770"/>
              <a:gd name="connsiteY88" fmla="*/ 146295 h 387096"/>
              <a:gd name="connsiteX89" fmla="*/ 110449 w 387770"/>
              <a:gd name="connsiteY89" fmla="*/ 146295 h 387096"/>
              <a:gd name="connsiteX90" fmla="*/ 110449 w 387770"/>
              <a:gd name="connsiteY90" fmla="*/ 119329 h 387096"/>
              <a:gd name="connsiteX91" fmla="*/ 83436 w 387770"/>
              <a:gd name="connsiteY91" fmla="*/ 119329 h 387096"/>
              <a:gd name="connsiteX92" fmla="*/ 83436 w 387770"/>
              <a:gd name="connsiteY92" fmla="*/ 110257 h 387096"/>
              <a:gd name="connsiteX93" fmla="*/ 110449 w 387770"/>
              <a:gd name="connsiteY93" fmla="*/ 110257 h 387096"/>
              <a:gd name="connsiteX94" fmla="*/ 110449 w 387770"/>
              <a:gd name="connsiteY94" fmla="*/ 83291 h 387096"/>
              <a:gd name="connsiteX95" fmla="*/ 119537 w 387770"/>
              <a:gd name="connsiteY95" fmla="*/ 83291 h 387096"/>
              <a:gd name="connsiteX96" fmla="*/ 119537 w 387770"/>
              <a:gd name="connsiteY96" fmla="*/ 110257 h 387096"/>
              <a:gd name="connsiteX97" fmla="*/ 146550 w 387770"/>
              <a:gd name="connsiteY97" fmla="*/ 110257 h 387096"/>
              <a:gd name="connsiteX98" fmla="*/ 146550 w 387770"/>
              <a:gd name="connsiteY98" fmla="*/ 119329 h 387096"/>
              <a:gd name="connsiteX99" fmla="*/ 119537 w 387770"/>
              <a:gd name="connsiteY99" fmla="*/ 119329 h 387096"/>
              <a:gd name="connsiteX100" fmla="*/ 119537 w 387770"/>
              <a:gd name="connsiteY100" fmla="*/ 146295 h 38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87770" h="387096">
                <a:moveTo>
                  <a:pt x="272777" y="387096"/>
                </a:moveTo>
                <a:cubicBezTo>
                  <a:pt x="242054" y="387096"/>
                  <a:pt x="213173" y="375163"/>
                  <a:pt x="191474" y="353477"/>
                </a:cubicBezTo>
                <a:cubicBezTo>
                  <a:pt x="169751" y="331791"/>
                  <a:pt x="157784" y="302961"/>
                  <a:pt x="157784" y="272303"/>
                </a:cubicBezTo>
                <a:cubicBezTo>
                  <a:pt x="157784" y="251197"/>
                  <a:pt x="163452" y="230972"/>
                  <a:pt x="174068" y="213331"/>
                </a:cubicBezTo>
                <a:cubicBezTo>
                  <a:pt x="156408" y="223928"/>
                  <a:pt x="136136" y="229586"/>
                  <a:pt x="114993" y="229586"/>
                </a:cubicBezTo>
                <a:cubicBezTo>
                  <a:pt x="84282" y="229586"/>
                  <a:pt x="55401" y="217641"/>
                  <a:pt x="33690" y="195955"/>
                </a:cubicBezTo>
                <a:cubicBezTo>
                  <a:pt x="11954" y="174281"/>
                  <a:pt x="0" y="145451"/>
                  <a:pt x="0" y="114793"/>
                </a:cubicBezTo>
                <a:cubicBezTo>
                  <a:pt x="0" y="84135"/>
                  <a:pt x="11966" y="55305"/>
                  <a:pt x="33690" y="33631"/>
                </a:cubicBezTo>
                <a:cubicBezTo>
                  <a:pt x="55401" y="11933"/>
                  <a:pt x="84282" y="0"/>
                  <a:pt x="114993" y="0"/>
                </a:cubicBezTo>
                <a:cubicBezTo>
                  <a:pt x="145704" y="0"/>
                  <a:pt x="174585" y="11946"/>
                  <a:pt x="196296" y="33631"/>
                </a:cubicBezTo>
                <a:lnTo>
                  <a:pt x="196296" y="33631"/>
                </a:lnTo>
                <a:lnTo>
                  <a:pt x="196296" y="33631"/>
                </a:lnTo>
                <a:cubicBezTo>
                  <a:pt x="218020" y="55305"/>
                  <a:pt x="229986" y="84135"/>
                  <a:pt x="229986" y="114793"/>
                </a:cubicBezTo>
                <a:cubicBezTo>
                  <a:pt x="229986" y="135887"/>
                  <a:pt x="224319" y="156124"/>
                  <a:pt x="213703" y="173752"/>
                </a:cubicBezTo>
                <a:cubicBezTo>
                  <a:pt x="231362" y="163168"/>
                  <a:pt x="251634" y="157497"/>
                  <a:pt x="272777" y="157497"/>
                </a:cubicBezTo>
                <a:cubicBezTo>
                  <a:pt x="303501" y="157497"/>
                  <a:pt x="332382" y="169443"/>
                  <a:pt x="354093" y="191129"/>
                </a:cubicBezTo>
                <a:lnTo>
                  <a:pt x="354093" y="191129"/>
                </a:lnTo>
                <a:lnTo>
                  <a:pt x="354093" y="191129"/>
                </a:lnTo>
                <a:cubicBezTo>
                  <a:pt x="375817" y="212802"/>
                  <a:pt x="387770" y="241633"/>
                  <a:pt x="387770" y="272290"/>
                </a:cubicBezTo>
                <a:cubicBezTo>
                  <a:pt x="387770" y="302948"/>
                  <a:pt x="375817" y="331791"/>
                  <a:pt x="354093" y="353465"/>
                </a:cubicBezTo>
                <a:cubicBezTo>
                  <a:pt x="332369" y="375138"/>
                  <a:pt x="303501" y="387096"/>
                  <a:pt x="272777" y="387096"/>
                </a:cubicBezTo>
                <a:close/>
                <a:moveTo>
                  <a:pt x="272777" y="166582"/>
                </a:moveTo>
                <a:cubicBezTo>
                  <a:pt x="244490" y="166582"/>
                  <a:pt x="217894" y="177583"/>
                  <a:pt x="197887" y="197555"/>
                </a:cubicBezTo>
                <a:cubicBezTo>
                  <a:pt x="177892" y="217527"/>
                  <a:pt x="166860" y="244065"/>
                  <a:pt x="166860" y="272315"/>
                </a:cubicBezTo>
                <a:cubicBezTo>
                  <a:pt x="166860" y="300566"/>
                  <a:pt x="177880" y="327116"/>
                  <a:pt x="197887" y="347076"/>
                </a:cubicBezTo>
                <a:cubicBezTo>
                  <a:pt x="217894" y="367048"/>
                  <a:pt x="244477" y="378049"/>
                  <a:pt x="272777" y="378049"/>
                </a:cubicBezTo>
                <a:cubicBezTo>
                  <a:pt x="301077" y="378049"/>
                  <a:pt x="327674" y="367048"/>
                  <a:pt x="347668" y="347076"/>
                </a:cubicBezTo>
                <a:cubicBezTo>
                  <a:pt x="367675" y="327116"/>
                  <a:pt x="378695" y="300566"/>
                  <a:pt x="378695" y="272315"/>
                </a:cubicBezTo>
                <a:cubicBezTo>
                  <a:pt x="378695" y="244065"/>
                  <a:pt x="367675" y="217527"/>
                  <a:pt x="347668" y="197555"/>
                </a:cubicBezTo>
                <a:lnTo>
                  <a:pt x="347668" y="197555"/>
                </a:lnTo>
                <a:cubicBezTo>
                  <a:pt x="327674" y="177583"/>
                  <a:pt x="301065" y="166582"/>
                  <a:pt x="272777" y="166582"/>
                </a:cubicBezTo>
                <a:close/>
                <a:moveTo>
                  <a:pt x="97637" y="219102"/>
                </a:moveTo>
                <a:cubicBezTo>
                  <a:pt x="103317" y="220035"/>
                  <a:pt x="109124" y="220501"/>
                  <a:pt x="114993" y="220501"/>
                </a:cubicBezTo>
                <a:cubicBezTo>
                  <a:pt x="142283" y="220501"/>
                  <a:pt x="167983" y="210269"/>
                  <a:pt x="187725" y="191620"/>
                </a:cubicBezTo>
                <a:lnTo>
                  <a:pt x="187725" y="116330"/>
                </a:lnTo>
                <a:lnTo>
                  <a:pt x="196814" y="116330"/>
                </a:lnTo>
                <a:lnTo>
                  <a:pt x="196814" y="181930"/>
                </a:lnTo>
                <a:cubicBezTo>
                  <a:pt x="212415" y="163054"/>
                  <a:pt x="220898" y="139579"/>
                  <a:pt x="220898" y="114793"/>
                </a:cubicBezTo>
                <a:cubicBezTo>
                  <a:pt x="220898" y="106464"/>
                  <a:pt x="219951" y="98273"/>
                  <a:pt x="218070" y="90360"/>
                </a:cubicBezTo>
                <a:lnTo>
                  <a:pt x="152697" y="52684"/>
                </a:lnTo>
                <a:lnTo>
                  <a:pt x="157241" y="44821"/>
                </a:lnTo>
                <a:lnTo>
                  <a:pt x="214208" y="77646"/>
                </a:lnTo>
                <a:cubicBezTo>
                  <a:pt x="208969" y="63684"/>
                  <a:pt x="200752" y="50882"/>
                  <a:pt x="189871" y="40020"/>
                </a:cubicBezTo>
                <a:lnTo>
                  <a:pt x="189871" y="40020"/>
                </a:lnTo>
                <a:cubicBezTo>
                  <a:pt x="177248" y="27419"/>
                  <a:pt x="161988" y="18385"/>
                  <a:pt x="145338" y="13445"/>
                </a:cubicBezTo>
                <a:lnTo>
                  <a:pt x="79952" y="51121"/>
                </a:lnTo>
                <a:lnTo>
                  <a:pt x="75408" y="43258"/>
                </a:lnTo>
                <a:lnTo>
                  <a:pt x="132337" y="10446"/>
                </a:lnTo>
                <a:cubicBezTo>
                  <a:pt x="126657" y="9514"/>
                  <a:pt x="120850" y="9047"/>
                  <a:pt x="114980" y="9047"/>
                </a:cubicBezTo>
                <a:cubicBezTo>
                  <a:pt x="87690" y="9047"/>
                  <a:pt x="61990" y="19279"/>
                  <a:pt x="42248" y="37928"/>
                </a:cubicBezTo>
                <a:lnTo>
                  <a:pt x="42248" y="113231"/>
                </a:lnTo>
                <a:lnTo>
                  <a:pt x="33160" y="113231"/>
                </a:lnTo>
                <a:lnTo>
                  <a:pt x="33160" y="47656"/>
                </a:lnTo>
                <a:cubicBezTo>
                  <a:pt x="17571" y="66532"/>
                  <a:pt x="9088" y="90007"/>
                  <a:pt x="9088" y="114793"/>
                </a:cubicBezTo>
                <a:cubicBezTo>
                  <a:pt x="9088" y="123122"/>
                  <a:pt x="10048" y="131313"/>
                  <a:pt x="11916" y="139226"/>
                </a:cubicBezTo>
                <a:lnTo>
                  <a:pt x="77302" y="176902"/>
                </a:lnTo>
                <a:lnTo>
                  <a:pt x="72757" y="184765"/>
                </a:lnTo>
                <a:lnTo>
                  <a:pt x="15778" y="151928"/>
                </a:lnTo>
                <a:cubicBezTo>
                  <a:pt x="21017" y="165889"/>
                  <a:pt x="29234" y="178692"/>
                  <a:pt x="40115" y="189554"/>
                </a:cubicBezTo>
                <a:cubicBezTo>
                  <a:pt x="52738" y="202154"/>
                  <a:pt x="67999" y="211189"/>
                  <a:pt x="84648" y="216129"/>
                </a:cubicBezTo>
                <a:lnTo>
                  <a:pt x="150034" y="178452"/>
                </a:lnTo>
                <a:lnTo>
                  <a:pt x="154578" y="186315"/>
                </a:lnTo>
                <a:lnTo>
                  <a:pt x="97637" y="219102"/>
                </a:lnTo>
                <a:close/>
                <a:moveTo>
                  <a:pt x="274166" y="351058"/>
                </a:moveTo>
                <a:lnTo>
                  <a:pt x="265077" y="351058"/>
                </a:lnTo>
                <a:lnTo>
                  <a:pt x="265077" y="330393"/>
                </a:lnTo>
                <a:lnTo>
                  <a:pt x="231753" y="330393"/>
                </a:lnTo>
                <a:lnTo>
                  <a:pt x="231753" y="321320"/>
                </a:lnTo>
                <a:lnTo>
                  <a:pt x="282244" y="321320"/>
                </a:lnTo>
                <a:cubicBezTo>
                  <a:pt x="293655" y="321320"/>
                  <a:pt x="302946" y="312058"/>
                  <a:pt x="302946" y="300655"/>
                </a:cubicBezTo>
                <a:cubicBezTo>
                  <a:pt x="302946" y="289251"/>
                  <a:pt x="293668" y="279989"/>
                  <a:pt x="282244" y="279989"/>
                </a:cubicBezTo>
                <a:lnTo>
                  <a:pt x="256999" y="279989"/>
                </a:lnTo>
                <a:cubicBezTo>
                  <a:pt x="240564" y="279989"/>
                  <a:pt x="227209" y="266645"/>
                  <a:pt x="227209" y="250252"/>
                </a:cubicBezTo>
                <a:cubicBezTo>
                  <a:pt x="227209" y="233858"/>
                  <a:pt x="240577" y="220514"/>
                  <a:pt x="256999" y="220514"/>
                </a:cubicBezTo>
                <a:lnTo>
                  <a:pt x="265077" y="220514"/>
                </a:lnTo>
                <a:lnTo>
                  <a:pt x="265077" y="199848"/>
                </a:lnTo>
                <a:lnTo>
                  <a:pt x="274178" y="199848"/>
                </a:lnTo>
                <a:lnTo>
                  <a:pt x="274178" y="220514"/>
                </a:lnTo>
                <a:lnTo>
                  <a:pt x="307490" y="220514"/>
                </a:lnTo>
                <a:lnTo>
                  <a:pt x="307490" y="229599"/>
                </a:lnTo>
                <a:lnTo>
                  <a:pt x="256999" y="229599"/>
                </a:lnTo>
                <a:cubicBezTo>
                  <a:pt x="245588" y="229599"/>
                  <a:pt x="236298" y="238860"/>
                  <a:pt x="236298" y="250264"/>
                </a:cubicBezTo>
                <a:cubicBezTo>
                  <a:pt x="236298" y="261668"/>
                  <a:pt x="245575" y="270929"/>
                  <a:pt x="256999" y="270929"/>
                </a:cubicBezTo>
                <a:lnTo>
                  <a:pt x="282244" y="270929"/>
                </a:lnTo>
                <a:cubicBezTo>
                  <a:pt x="298679" y="270929"/>
                  <a:pt x="312034" y="284274"/>
                  <a:pt x="312034" y="300667"/>
                </a:cubicBezTo>
                <a:cubicBezTo>
                  <a:pt x="312034" y="317061"/>
                  <a:pt x="298667" y="330405"/>
                  <a:pt x="282244" y="330405"/>
                </a:cubicBezTo>
                <a:lnTo>
                  <a:pt x="274166" y="330405"/>
                </a:lnTo>
                <a:lnTo>
                  <a:pt x="274166" y="351058"/>
                </a:lnTo>
                <a:close/>
                <a:moveTo>
                  <a:pt x="119537" y="146295"/>
                </a:moveTo>
                <a:lnTo>
                  <a:pt x="110449" y="146295"/>
                </a:lnTo>
                <a:lnTo>
                  <a:pt x="110449" y="119329"/>
                </a:lnTo>
                <a:lnTo>
                  <a:pt x="83436" y="119329"/>
                </a:lnTo>
                <a:lnTo>
                  <a:pt x="83436" y="110257"/>
                </a:lnTo>
                <a:lnTo>
                  <a:pt x="110449" y="110257"/>
                </a:lnTo>
                <a:lnTo>
                  <a:pt x="110449" y="83291"/>
                </a:lnTo>
                <a:lnTo>
                  <a:pt x="119537" y="83291"/>
                </a:lnTo>
                <a:lnTo>
                  <a:pt x="119537" y="110257"/>
                </a:lnTo>
                <a:lnTo>
                  <a:pt x="146550" y="110257"/>
                </a:lnTo>
                <a:lnTo>
                  <a:pt x="146550" y="119329"/>
                </a:lnTo>
                <a:lnTo>
                  <a:pt x="119537" y="119329"/>
                </a:lnTo>
                <a:cubicBezTo>
                  <a:pt x="119537" y="119329"/>
                  <a:pt x="119537" y="146295"/>
                  <a:pt x="119537" y="146295"/>
                </a:cubicBezTo>
                <a:close/>
              </a:path>
            </a:pathLst>
          </a:custGeom>
          <a:solidFill>
            <a:schemeClr val="accent1"/>
          </a:solidFill>
          <a:ln w="12502"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D9651DCF-994F-5F61-5939-2BF305D887AB}"/>
              </a:ext>
            </a:extLst>
          </p:cNvPr>
          <p:cNvSpPr/>
          <p:nvPr/>
        </p:nvSpPr>
        <p:spPr>
          <a:xfrm>
            <a:off x="18859501" y="6694631"/>
            <a:ext cx="403927" cy="403225"/>
          </a:xfrm>
          <a:custGeom>
            <a:avLst/>
            <a:gdLst>
              <a:gd name="connsiteX0" fmla="*/ 0 w 403927"/>
              <a:gd name="connsiteY0" fmla="*/ 0 h 403225"/>
              <a:gd name="connsiteX1" fmla="*/ 403927 w 403927"/>
              <a:gd name="connsiteY1" fmla="*/ 0 h 403225"/>
              <a:gd name="connsiteX2" fmla="*/ 403927 w 403927"/>
              <a:gd name="connsiteY2" fmla="*/ 403225 h 403225"/>
              <a:gd name="connsiteX3" fmla="*/ 0 w 403927"/>
              <a:gd name="connsiteY3" fmla="*/ 403225 h 403225"/>
            </a:gdLst>
            <a:ahLst/>
            <a:cxnLst>
              <a:cxn ang="0">
                <a:pos x="connsiteX0" y="connsiteY0"/>
              </a:cxn>
              <a:cxn ang="0">
                <a:pos x="connsiteX1" y="connsiteY1"/>
              </a:cxn>
              <a:cxn ang="0">
                <a:pos x="connsiteX2" y="connsiteY2"/>
              </a:cxn>
              <a:cxn ang="0">
                <a:pos x="connsiteX3" y="connsiteY3"/>
              </a:cxn>
            </a:cxnLst>
            <a:rect l="l" t="t" r="r" b="b"/>
            <a:pathLst>
              <a:path w="403927" h="403225">
                <a:moveTo>
                  <a:pt x="0" y="0"/>
                </a:moveTo>
                <a:lnTo>
                  <a:pt x="403927" y="0"/>
                </a:lnTo>
                <a:lnTo>
                  <a:pt x="403927" y="403225"/>
                </a:lnTo>
                <a:lnTo>
                  <a:pt x="0" y="403225"/>
                </a:lnTo>
                <a:close/>
              </a:path>
            </a:pathLst>
          </a:custGeom>
          <a:noFill/>
          <a:ln w="12502" cap="flat">
            <a:noFill/>
            <a:prstDash val="solid"/>
            <a:miter/>
          </a:ln>
        </p:spPr>
        <p:txBody>
          <a:bodyPr rtlCol="0" anchor="ctr"/>
          <a:lstStyle/>
          <a:p>
            <a:endParaRPr lang="en-US"/>
          </a:p>
        </p:txBody>
      </p:sp>
      <p:sp>
        <p:nvSpPr>
          <p:cNvPr id="6" name="Text Placeholder 5">
            <a:extLst>
              <a:ext uri="{FF2B5EF4-FFF2-40B4-BE49-F238E27FC236}">
                <a16:creationId xmlns:a16="http://schemas.microsoft.com/office/drawing/2014/main" id="{BCB28014-F6DD-81A1-DC44-CBAD974123F6}"/>
              </a:ext>
            </a:extLst>
          </p:cNvPr>
          <p:cNvSpPr>
            <a:spLocks noGrp="1"/>
          </p:cNvSpPr>
          <p:nvPr>
            <p:ph type="body" sz="quarter" idx="10"/>
          </p:nvPr>
        </p:nvSpPr>
        <p:spPr/>
        <p:txBody>
          <a:bodyPr/>
          <a:lstStyle/>
          <a:p>
            <a:r>
              <a:rPr lang="en-US" dirty="0">
                <a:solidFill>
                  <a:schemeClr val="accent1"/>
                </a:solidFill>
              </a:rPr>
              <a:t>Zero Maintenance</a:t>
            </a:r>
          </a:p>
          <a:p>
            <a:r>
              <a:rPr lang="en-US" sz="3200" dirty="0"/>
              <a:t>All services are fully managed by IBM, taking away all of the burdens of managing IT infrastructure and apps.  If something goes wrong, it’s on IBM.</a:t>
            </a:r>
          </a:p>
        </p:txBody>
      </p:sp>
      <p:sp>
        <p:nvSpPr>
          <p:cNvPr id="13" name="Text Placeholder 12">
            <a:extLst>
              <a:ext uri="{FF2B5EF4-FFF2-40B4-BE49-F238E27FC236}">
                <a16:creationId xmlns:a16="http://schemas.microsoft.com/office/drawing/2014/main" id="{8A6895B3-325C-7156-114F-B8F95B56A8A3}"/>
              </a:ext>
            </a:extLst>
          </p:cNvPr>
          <p:cNvSpPr>
            <a:spLocks noGrp="1"/>
          </p:cNvSpPr>
          <p:nvPr>
            <p:ph type="body" sz="quarter" idx="24"/>
          </p:nvPr>
        </p:nvSpPr>
        <p:spPr/>
        <p:txBody>
          <a:bodyPr/>
          <a:lstStyle/>
          <a:p>
            <a:r>
              <a:rPr lang="en-US" dirty="0">
                <a:solidFill>
                  <a:schemeClr val="accent1"/>
                </a:solidFill>
              </a:rPr>
              <a:t>Always up to date</a:t>
            </a:r>
          </a:p>
          <a:p>
            <a:r>
              <a:rPr lang="en-US" sz="3200" dirty="0"/>
              <a:t>Software updates are deployed on a regular basis (weekly or monthly) ensuring access to the latest and greatest capabilities across the platform</a:t>
            </a:r>
          </a:p>
        </p:txBody>
      </p:sp>
      <p:sp>
        <p:nvSpPr>
          <p:cNvPr id="14" name="Text Placeholder 13">
            <a:extLst>
              <a:ext uri="{FF2B5EF4-FFF2-40B4-BE49-F238E27FC236}">
                <a16:creationId xmlns:a16="http://schemas.microsoft.com/office/drawing/2014/main" id="{5139473C-005F-ACCA-AC34-4BA68438932F}"/>
              </a:ext>
            </a:extLst>
          </p:cNvPr>
          <p:cNvSpPr>
            <a:spLocks noGrp="1"/>
          </p:cNvSpPr>
          <p:nvPr>
            <p:ph type="body" sz="quarter" idx="25"/>
          </p:nvPr>
        </p:nvSpPr>
        <p:spPr/>
        <p:txBody>
          <a:bodyPr/>
          <a:lstStyle/>
          <a:p>
            <a:r>
              <a:rPr lang="en-US" dirty="0">
                <a:solidFill>
                  <a:schemeClr val="accent1"/>
                </a:solidFill>
              </a:rPr>
              <a:t>Multi-cloud available</a:t>
            </a:r>
          </a:p>
          <a:p>
            <a:r>
              <a:rPr lang="en-US" sz="3200" dirty="0"/>
              <a:t>Services are rolling out across other cloud vendors, allowing users to run IBM managed services on IBM Cloud, AWS, Azure, and Google Cloud</a:t>
            </a:r>
          </a:p>
        </p:txBody>
      </p:sp>
      <p:sp>
        <p:nvSpPr>
          <p:cNvPr id="15" name="Text Placeholder 14">
            <a:extLst>
              <a:ext uri="{FF2B5EF4-FFF2-40B4-BE49-F238E27FC236}">
                <a16:creationId xmlns:a16="http://schemas.microsoft.com/office/drawing/2014/main" id="{5D6449D0-A132-2DC7-C415-15E5828CE84E}"/>
              </a:ext>
            </a:extLst>
          </p:cNvPr>
          <p:cNvSpPr>
            <a:spLocks noGrp="1"/>
          </p:cNvSpPr>
          <p:nvPr>
            <p:ph type="body" sz="quarter" idx="26"/>
          </p:nvPr>
        </p:nvSpPr>
        <p:spPr/>
        <p:txBody>
          <a:bodyPr/>
          <a:lstStyle/>
          <a:p>
            <a:r>
              <a:rPr lang="en-US" dirty="0">
                <a:solidFill>
                  <a:schemeClr val="accent1"/>
                </a:solidFill>
              </a:rPr>
              <a:t>Pay for what you use</a:t>
            </a:r>
          </a:p>
          <a:p>
            <a:r>
              <a:rPr lang="en-US" sz="3200" dirty="0"/>
              <a:t>Pricing by hour or minute ensures that the client is only charged for services that are consumed, and only for the time they are consumed</a:t>
            </a:r>
          </a:p>
        </p:txBody>
      </p:sp>
      <p:sp>
        <p:nvSpPr>
          <p:cNvPr id="16" name="Text Placeholder 15">
            <a:extLst>
              <a:ext uri="{FF2B5EF4-FFF2-40B4-BE49-F238E27FC236}">
                <a16:creationId xmlns:a16="http://schemas.microsoft.com/office/drawing/2014/main" id="{416F543F-C6E3-4070-CD18-DE0B579E1DA9}"/>
              </a:ext>
            </a:extLst>
          </p:cNvPr>
          <p:cNvSpPr>
            <a:spLocks noGrp="1"/>
          </p:cNvSpPr>
          <p:nvPr>
            <p:ph type="body" sz="quarter" idx="27"/>
          </p:nvPr>
        </p:nvSpPr>
        <p:spPr/>
        <p:txBody>
          <a:bodyPr/>
          <a:lstStyle/>
          <a:p>
            <a:r>
              <a:rPr lang="en-US" dirty="0">
                <a:solidFill>
                  <a:schemeClr val="accent1"/>
                </a:solidFill>
              </a:rPr>
              <a:t>Quick Deployment</a:t>
            </a:r>
          </a:p>
          <a:p>
            <a:r>
              <a:rPr lang="en-US" sz="3200" dirty="0"/>
              <a:t>AI and Data services deploy nearly instantly from the Cloud Pak for Data catalog, with the click of a single button.</a:t>
            </a:r>
          </a:p>
        </p:txBody>
      </p:sp>
      <p:sp>
        <p:nvSpPr>
          <p:cNvPr id="17" name="Text Placeholder 16">
            <a:extLst>
              <a:ext uri="{FF2B5EF4-FFF2-40B4-BE49-F238E27FC236}">
                <a16:creationId xmlns:a16="http://schemas.microsoft.com/office/drawing/2014/main" id="{CAE47951-33DB-5144-2C2C-26FDE7DE98BA}"/>
              </a:ext>
            </a:extLst>
          </p:cNvPr>
          <p:cNvSpPr>
            <a:spLocks noGrp="1"/>
          </p:cNvSpPr>
          <p:nvPr>
            <p:ph type="body" sz="quarter" idx="28"/>
          </p:nvPr>
        </p:nvSpPr>
        <p:spPr/>
        <p:txBody>
          <a:bodyPr/>
          <a:lstStyle/>
          <a:p>
            <a:r>
              <a:rPr lang="en-US" dirty="0">
                <a:solidFill>
                  <a:schemeClr val="accent1"/>
                </a:solidFill>
              </a:rPr>
              <a:t>Infinitely Scalable</a:t>
            </a:r>
          </a:p>
          <a:p>
            <a:r>
              <a:rPr lang="en-US" sz="3200" dirty="0"/>
              <a:t>Additional cloud infrastructure and resources, like compute, storage, and memory are always a button click or API call away, or stretch/scale automatically</a:t>
            </a:r>
          </a:p>
        </p:txBody>
      </p:sp>
    </p:spTree>
    <p:extLst>
      <p:ext uri="{BB962C8B-B14F-4D97-AF65-F5344CB8AC3E}">
        <p14:creationId xmlns:p14="http://schemas.microsoft.com/office/powerpoint/2010/main" val="393551220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3C1CC0B-C38D-FCFF-9A9F-C27CC1A1CE6A}"/>
              </a:ext>
            </a:extLst>
          </p:cNvPr>
          <p:cNvSpPr>
            <a:spLocks noGrp="1"/>
          </p:cNvSpPr>
          <p:nvPr>
            <p:ph type="title"/>
          </p:nvPr>
        </p:nvSpPr>
        <p:spPr/>
        <p:txBody>
          <a:bodyPr/>
          <a:lstStyle/>
          <a:p>
            <a:r>
              <a:rPr lang="es-ES" dirty="0"/>
              <a:t>¿Qué pueden hacer los clientes con estos servicios?</a:t>
            </a:r>
            <a:endParaRPr lang="en-US" dirty="0"/>
          </a:p>
        </p:txBody>
      </p:sp>
      <p:sp>
        <p:nvSpPr>
          <p:cNvPr id="16" name="Rectangle 15">
            <a:extLst>
              <a:ext uri="{FF2B5EF4-FFF2-40B4-BE49-F238E27FC236}">
                <a16:creationId xmlns:a16="http://schemas.microsoft.com/office/drawing/2014/main" id="{1CDBA831-3D5C-6828-F7E6-53480E1BE8EE}"/>
              </a:ext>
            </a:extLst>
          </p:cNvPr>
          <p:cNvSpPr/>
          <p:nvPr/>
        </p:nvSpPr>
        <p:spPr bwMode="auto">
          <a:xfrm>
            <a:off x="12193587" y="17751"/>
            <a:ext cx="12193588" cy="13716000"/>
          </a:xfrm>
          <a:prstGeom prst="rect">
            <a:avLst/>
          </a:prstGeom>
          <a:solidFill>
            <a:srgbClr val="EDF5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endParaRPr kumimoji="0" lang="en-US" sz="2800" b="0" i="0" u="none" strike="noStrike" cap="none" normalizeH="0" baseline="0" dirty="0">
              <a:ln>
                <a:noFill/>
              </a:ln>
              <a:solidFill>
                <a:schemeClr val="tx1"/>
              </a:solidFill>
              <a:effectLst/>
              <a:latin typeface="+mn-lt"/>
            </a:endParaRPr>
          </a:p>
        </p:txBody>
      </p:sp>
      <p:sp>
        <p:nvSpPr>
          <p:cNvPr id="18" name="TextBox 17">
            <a:extLst>
              <a:ext uri="{FF2B5EF4-FFF2-40B4-BE49-F238E27FC236}">
                <a16:creationId xmlns:a16="http://schemas.microsoft.com/office/drawing/2014/main" id="{81324CAA-04B4-6C6D-3322-F53C15313086}"/>
              </a:ext>
            </a:extLst>
          </p:cNvPr>
          <p:cNvSpPr txBox="1"/>
          <p:nvPr/>
        </p:nvSpPr>
        <p:spPr>
          <a:xfrm>
            <a:off x="576072" y="4545756"/>
            <a:ext cx="10541107" cy="2191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2438400">
              <a:buSzPct val="100000"/>
            </a:pPr>
            <a:r>
              <a:rPr lang="es-ES">
                <a:cs typeface="Arial" panose="020B0604020202020204" pitchFamily="34" charset="0"/>
              </a:rPr>
              <a:t>Combinaciones destacadas de servicios para formar
Soluciones de misión crítica para clientes</a:t>
            </a:r>
            <a:endParaRPr lang="en-US" dirty="0">
              <a:cs typeface="Arial" panose="020B0604020202020204" pitchFamily="34" charset="0"/>
            </a:endParaRPr>
          </a:p>
        </p:txBody>
      </p:sp>
      <p:sp>
        <p:nvSpPr>
          <p:cNvPr id="20" name="TextBox 19">
            <a:extLst>
              <a:ext uri="{FF2B5EF4-FFF2-40B4-BE49-F238E27FC236}">
                <a16:creationId xmlns:a16="http://schemas.microsoft.com/office/drawing/2014/main" id="{9A175A9E-D1CF-F24C-4505-DB80BF150282}"/>
              </a:ext>
            </a:extLst>
          </p:cNvPr>
          <p:cNvSpPr txBox="1"/>
          <p:nvPr/>
        </p:nvSpPr>
        <p:spPr>
          <a:xfrm>
            <a:off x="13105686" y="594495"/>
            <a:ext cx="9883298" cy="4957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SzPct val="100000"/>
            </a:pPr>
            <a:r>
              <a:rPr lang="es-ES" sz="2800">
                <a:cs typeface="Arial" panose="020B0604020202020204" pitchFamily="34" charset="0"/>
              </a:rPr>
              <a:t>Construya, ponga en funcionamiento y gobierne la IA</a:t>
            </a:r>
            <a:endParaRPr lang="en-US" sz="2800" dirty="0">
              <a:cs typeface="Arial" panose="020B0604020202020204" pitchFamily="34" charset="0"/>
            </a:endParaRPr>
          </a:p>
        </p:txBody>
      </p:sp>
      <p:sp>
        <p:nvSpPr>
          <p:cNvPr id="22" name="Rectangle 21">
            <a:extLst>
              <a:ext uri="{FF2B5EF4-FFF2-40B4-BE49-F238E27FC236}">
                <a16:creationId xmlns:a16="http://schemas.microsoft.com/office/drawing/2014/main" id="{CEB25502-CA71-C71C-2F79-9148540F9119}"/>
              </a:ext>
            </a:extLst>
          </p:cNvPr>
          <p:cNvSpPr/>
          <p:nvPr/>
        </p:nvSpPr>
        <p:spPr bwMode="auto">
          <a:xfrm>
            <a:off x="12819082" y="5588880"/>
            <a:ext cx="10840203" cy="2979256"/>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7" name="Rectangle 26">
            <a:extLst>
              <a:ext uri="{FF2B5EF4-FFF2-40B4-BE49-F238E27FC236}">
                <a16:creationId xmlns:a16="http://schemas.microsoft.com/office/drawing/2014/main" id="{4C46D293-5F9E-2EB8-2CFB-18038E845F5B}"/>
              </a:ext>
            </a:extLst>
          </p:cNvPr>
          <p:cNvSpPr/>
          <p:nvPr/>
        </p:nvSpPr>
        <p:spPr bwMode="auto">
          <a:xfrm>
            <a:off x="12862378" y="1268017"/>
            <a:ext cx="10840203" cy="3019423"/>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8" name="Rectangle 27">
            <a:extLst>
              <a:ext uri="{FF2B5EF4-FFF2-40B4-BE49-F238E27FC236}">
                <a16:creationId xmlns:a16="http://schemas.microsoft.com/office/drawing/2014/main" id="{CA178CB8-69B3-4A83-3E63-72E28A918AE4}"/>
              </a:ext>
            </a:extLst>
          </p:cNvPr>
          <p:cNvSpPr/>
          <p:nvPr/>
        </p:nvSpPr>
        <p:spPr bwMode="auto">
          <a:xfrm>
            <a:off x="12914682" y="10142406"/>
            <a:ext cx="5217533" cy="3019423"/>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30" name="TextBox 29">
            <a:extLst>
              <a:ext uri="{FF2B5EF4-FFF2-40B4-BE49-F238E27FC236}">
                <a16:creationId xmlns:a16="http://schemas.microsoft.com/office/drawing/2014/main" id="{2CA1CF12-6E56-5EBE-AA21-7BF89962A1BA}"/>
              </a:ext>
            </a:extLst>
          </p:cNvPr>
          <p:cNvSpPr txBox="1"/>
          <p:nvPr/>
        </p:nvSpPr>
        <p:spPr>
          <a:xfrm>
            <a:off x="13105686" y="4911771"/>
            <a:ext cx="10744603" cy="770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SzPct val="100000"/>
            </a:pPr>
            <a:r>
              <a:rPr lang="es-ES" sz="2800">
                <a:cs typeface="Arial" panose="020B0604020202020204" pitchFamily="34" charset="0"/>
              </a:rPr>
              <a:t>Proporcione acceso a todos sus datos sin moverlos</a:t>
            </a:r>
            <a:endParaRPr lang="en-US" sz="2800" dirty="0">
              <a:cs typeface="Arial" panose="020B0604020202020204" pitchFamily="34" charset="0"/>
            </a:endParaRPr>
          </a:p>
        </p:txBody>
      </p:sp>
      <p:sp>
        <p:nvSpPr>
          <p:cNvPr id="31" name="TextBox 30">
            <a:extLst>
              <a:ext uri="{FF2B5EF4-FFF2-40B4-BE49-F238E27FC236}">
                <a16:creationId xmlns:a16="http://schemas.microsoft.com/office/drawing/2014/main" id="{B03F3F19-5E55-9471-44B8-BC62C799DDBA}"/>
              </a:ext>
            </a:extLst>
          </p:cNvPr>
          <p:cNvSpPr txBox="1"/>
          <p:nvPr/>
        </p:nvSpPr>
        <p:spPr>
          <a:xfrm>
            <a:off x="12914682" y="9033321"/>
            <a:ext cx="4937541" cy="770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SzPct val="100000"/>
            </a:pPr>
            <a:r>
              <a:rPr lang="es-ES" sz="2800">
                <a:cs typeface="Arial" panose="020B0604020202020204" pitchFamily="34" charset="0"/>
              </a:rPr>
              <a:t>Crea una vista de 360 grados de los datos de los clientes</a:t>
            </a:r>
            <a:endParaRPr lang="en-US" sz="2800" dirty="0">
              <a:cs typeface="Arial" panose="020B0604020202020204" pitchFamily="34" charset="0"/>
            </a:endParaRPr>
          </a:p>
        </p:txBody>
      </p:sp>
      <p:sp>
        <p:nvSpPr>
          <p:cNvPr id="32" name="TextBox 31">
            <a:extLst>
              <a:ext uri="{FF2B5EF4-FFF2-40B4-BE49-F238E27FC236}">
                <a16:creationId xmlns:a16="http://schemas.microsoft.com/office/drawing/2014/main" id="{04A847A9-C0F8-1DD5-4844-8D1291AE4465}"/>
              </a:ext>
            </a:extLst>
          </p:cNvPr>
          <p:cNvSpPr txBox="1"/>
          <p:nvPr/>
        </p:nvSpPr>
        <p:spPr>
          <a:xfrm>
            <a:off x="18521015" y="9027910"/>
            <a:ext cx="5181566" cy="770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SzPct val="100000"/>
            </a:pPr>
            <a:r>
              <a:rPr lang="es-ES" sz="2800">
                <a:cs typeface="Arial" panose="020B0604020202020204" pitchFamily="34" charset="0"/>
              </a:rPr>
              <a:t>Comparte, enriquece y gobierna los datos</a:t>
            </a:r>
            <a:endParaRPr lang="en-US" sz="2800" dirty="0">
              <a:cs typeface="Arial" panose="020B0604020202020204" pitchFamily="34" charset="0"/>
            </a:endParaRPr>
          </a:p>
        </p:txBody>
      </p:sp>
      <p:sp>
        <p:nvSpPr>
          <p:cNvPr id="33" name="TextBox 32">
            <a:extLst>
              <a:ext uri="{FF2B5EF4-FFF2-40B4-BE49-F238E27FC236}">
                <a16:creationId xmlns:a16="http://schemas.microsoft.com/office/drawing/2014/main" id="{4C7ED2E6-4FE6-0746-370D-36D6B8EAA7FB}"/>
              </a:ext>
            </a:extLst>
          </p:cNvPr>
          <p:cNvSpPr txBox="1"/>
          <p:nvPr/>
        </p:nvSpPr>
        <p:spPr>
          <a:xfrm>
            <a:off x="12754594" y="3035394"/>
            <a:ext cx="1852863"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Watson </a:t>
            </a:r>
          </a:p>
          <a:p>
            <a:pPr algn="ctr" defTabSz="2438400">
              <a:buSzPct val="100000"/>
            </a:pPr>
            <a:r>
              <a:rPr lang="en-US" sz="2400" dirty="0">
                <a:cs typeface="Arial" panose="020B0604020202020204" pitchFamily="34" charset="0"/>
              </a:rPr>
              <a:t>Studio</a:t>
            </a:r>
          </a:p>
        </p:txBody>
      </p:sp>
      <p:sp>
        <p:nvSpPr>
          <p:cNvPr id="36" name="TextBox 35">
            <a:extLst>
              <a:ext uri="{FF2B5EF4-FFF2-40B4-BE49-F238E27FC236}">
                <a16:creationId xmlns:a16="http://schemas.microsoft.com/office/drawing/2014/main" id="{34DF3663-5878-C387-56C2-F6EAD7B296C5}"/>
              </a:ext>
            </a:extLst>
          </p:cNvPr>
          <p:cNvSpPr txBox="1"/>
          <p:nvPr/>
        </p:nvSpPr>
        <p:spPr>
          <a:xfrm>
            <a:off x="14692533" y="3005260"/>
            <a:ext cx="1852863"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Watson </a:t>
            </a:r>
          </a:p>
          <a:p>
            <a:pPr algn="ctr" defTabSz="2438400">
              <a:buSzPct val="100000"/>
            </a:pPr>
            <a:r>
              <a:rPr lang="en-US" sz="2400" dirty="0">
                <a:cs typeface="Arial" panose="020B0604020202020204" pitchFamily="34" charset="0"/>
              </a:rPr>
              <a:t>OpenScale</a:t>
            </a:r>
          </a:p>
        </p:txBody>
      </p:sp>
      <p:sp>
        <p:nvSpPr>
          <p:cNvPr id="37" name="TextBox 36">
            <a:extLst>
              <a:ext uri="{FF2B5EF4-FFF2-40B4-BE49-F238E27FC236}">
                <a16:creationId xmlns:a16="http://schemas.microsoft.com/office/drawing/2014/main" id="{4211E0A8-9AD2-D18B-D7B0-C6D6E06EA534}"/>
              </a:ext>
            </a:extLst>
          </p:cNvPr>
          <p:cNvSpPr txBox="1"/>
          <p:nvPr/>
        </p:nvSpPr>
        <p:spPr>
          <a:xfrm>
            <a:off x="16630471" y="3023771"/>
            <a:ext cx="2357380"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Watson Machine Learning</a:t>
            </a:r>
          </a:p>
        </p:txBody>
      </p:sp>
      <p:sp>
        <p:nvSpPr>
          <p:cNvPr id="39" name="TextBox 38">
            <a:extLst>
              <a:ext uri="{FF2B5EF4-FFF2-40B4-BE49-F238E27FC236}">
                <a16:creationId xmlns:a16="http://schemas.microsoft.com/office/drawing/2014/main" id="{1892887E-020D-12E5-09EE-9018E09A61BC}"/>
              </a:ext>
            </a:extLst>
          </p:cNvPr>
          <p:cNvSpPr txBox="1"/>
          <p:nvPr/>
        </p:nvSpPr>
        <p:spPr>
          <a:xfrm>
            <a:off x="21485474" y="3035394"/>
            <a:ext cx="1852863"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OpenPages on AWS</a:t>
            </a:r>
          </a:p>
        </p:txBody>
      </p:sp>
      <p:pic>
        <p:nvPicPr>
          <p:cNvPr id="40" name="Picture 39">
            <a:extLst>
              <a:ext uri="{FF2B5EF4-FFF2-40B4-BE49-F238E27FC236}">
                <a16:creationId xmlns:a16="http://schemas.microsoft.com/office/drawing/2014/main" id="{D186BE67-3D56-388E-68E0-706E5FC04FB9}"/>
              </a:ext>
            </a:extLst>
          </p:cNvPr>
          <p:cNvPicPr>
            <a:picLocks noChangeAspect="1"/>
          </p:cNvPicPr>
          <p:nvPr/>
        </p:nvPicPr>
        <p:blipFill>
          <a:blip r:embed="rId3"/>
          <a:stretch>
            <a:fillRect/>
          </a:stretch>
        </p:blipFill>
        <p:spPr>
          <a:xfrm>
            <a:off x="13028572" y="1507365"/>
            <a:ext cx="1497768" cy="1497768"/>
          </a:xfrm>
          <a:prstGeom prst="rect">
            <a:avLst/>
          </a:prstGeom>
        </p:spPr>
      </p:pic>
      <p:pic>
        <p:nvPicPr>
          <p:cNvPr id="41" name="Picture 40">
            <a:extLst>
              <a:ext uri="{FF2B5EF4-FFF2-40B4-BE49-F238E27FC236}">
                <a16:creationId xmlns:a16="http://schemas.microsoft.com/office/drawing/2014/main" id="{CAD38F8E-B86E-1341-BB32-46236A2820A5}"/>
              </a:ext>
            </a:extLst>
          </p:cNvPr>
          <p:cNvPicPr>
            <a:picLocks noChangeAspect="1"/>
          </p:cNvPicPr>
          <p:nvPr/>
        </p:nvPicPr>
        <p:blipFill>
          <a:blip r:embed="rId4"/>
          <a:stretch>
            <a:fillRect/>
          </a:stretch>
        </p:blipFill>
        <p:spPr>
          <a:xfrm>
            <a:off x="14882040" y="1505336"/>
            <a:ext cx="1473847" cy="1473847"/>
          </a:xfrm>
          <a:prstGeom prst="rect">
            <a:avLst/>
          </a:prstGeom>
        </p:spPr>
      </p:pic>
      <p:pic>
        <p:nvPicPr>
          <p:cNvPr id="42" name="Picture 41">
            <a:extLst>
              <a:ext uri="{FF2B5EF4-FFF2-40B4-BE49-F238E27FC236}">
                <a16:creationId xmlns:a16="http://schemas.microsoft.com/office/drawing/2014/main" id="{51B46CBD-1E22-C9CF-4D6E-7CF97B6B726F}"/>
              </a:ext>
            </a:extLst>
          </p:cNvPr>
          <p:cNvPicPr>
            <a:picLocks noChangeAspect="1"/>
          </p:cNvPicPr>
          <p:nvPr/>
        </p:nvPicPr>
        <p:blipFill>
          <a:blip r:embed="rId5"/>
          <a:stretch>
            <a:fillRect/>
          </a:stretch>
        </p:blipFill>
        <p:spPr>
          <a:xfrm>
            <a:off x="17103339" y="1503838"/>
            <a:ext cx="1497768" cy="1497768"/>
          </a:xfrm>
          <a:prstGeom prst="rect">
            <a:avLst/>
          </a:prstGeom>
        </p:spPr>
      </p:pic>
      <p:pic>
        <p:nvPicPr>
          <p:cNvPr id="44" name="Picture 43">
            <a:extLst>
              <a:ext uri="{FF2B5EF4-FFF2-40B4-BE49-F238E27FC236}">
                <a16:creationId xmlns:a16="http://schemas.microsoft.com/office/drawing/2014/main" id="{A8795D85-DBCA-1510-EBAA-A782A8CE8789}"/>
              </a:ext>
            </a:extLst>
          </p:cNvPr>
          <p:cNvPicPr>
            <a:picLocks noChangeAspect="1"/>
          </p:cNvPicPr>
          <p:nvPr/>
        </p:nvPicPr>
        <p:blipFill>
          <a:blip r:embed="rId6"/>
          <a:stretch>
            <a:fillRect/>
          </a:stretch>
        </p:blipFill>
        <p:spPr>
          <a:xfrm>
            <a:off x="13800146" y="6183230"/>
            <a:ext cx="1252738" cy="1252738"/>
          </a:xfrm>
          <a:prstGeom prst="rect">
            <a:avLst/>
          </a:prstGeom>
        </p:spPr>
      </p:pic>
      <p:sp>
        <p:nvSpPr>
          <p:cNvPr id="45" name="TextBox 44">
            <a:extLst>
              <a:ext uri="{FF2B5EF4-FFF2-40B4-BE49-F238E27FC236}">
                <a16:creationId xmlns:a16="http://schemas.microsoft.com/office/drawing/2014/main" id="{65291299-F32A-4858-FFAB-4F4FC4D07659}"/>
              </a:ext>
            </a:extLst>
          </p:cNvPr>
          <p:cNvSpPr txBox="1"/>
          <p:nvPr/>
        </p:nvSpPr>
        <p:spPr>
          <a:xfrm>
            <a:off x="13519529" y="7460319"/>
            <a:ext cx="1852863"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DataStage</a:t>
            </a:r>
          </a:p>
        </p:txBody>
      </p:sp>
      <p:sp>
        <p:nvSpPr>
          <p:cNvPr id="46" name="TextBox 45">
            <a:extLst>
              <a:ext uri="{FF2B5EF4-FFF2-40B4-BE49-F238E27FC236}">
                <a16:creationId xmlns:a16="http://schemas.microsoft.com/office/drawing/2014/main" id="{18C386DF-B976-3E72-BD39-DD9FC2951426}"/>
              </a:ext>
            </a:extLst>
          </p:cNvPr>
          <p:cNvSpPr txBox="1"/>
          <p:nvPr/>
        </p:nvSpPr>
        <p:spPr>
          <a:xfrm>
            <a:off x="15933107" y="7460319"/>
            <a:ext cx="1852863"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Data </a:t>
            </a:r>
          </a:p>
          <a:p>
            <a:pPr algn="ctr" defTabSz="2438400">
              <a:buSzPct val="100000"/>
            </a:pPr>
            <a:r>
              <a:rPr lang="en-US" sz="2400" dirty="0">
                <a:cs typeface="Arial" panose="020B0604020202020204" pitchFamily="34" charset="0"/>
              </a:rPr>
              <a:t>Replication</a:t>
            </a:r>
          </a:p>
        </p:txBody>
      </p:sp>
      <p:pic>
        <p:nvPicPr>
          <p:cNvPr id="49" name="Picture 48">
            <a:extLst>
              <a:ext uri="{FF2B5EF4-FFF2-40B4-BE49-F238E27FC236}">
                <a16:creationId xmlns:a16="http://schemas.microsoft.com/office/drawing/2014/main" id="{E4127B49-EFE8-A678-EBEB-193DEDEDB29C}"/>
              </a:ext>
            </a:extLst>
          </p:cNvPr>
          <p:cNvPicPr>
            <a:picLocks noChangeAspect="1"/>
          </p:cNvPicPr>
          <p:nvPr/>
        </p:nvPicPr>
        <p:blipFill>
          <a:blip r:embed="rId7"/>
          <a:stretch>
            <a:fillRect/>
          </a:stretch>
        </p:blipFill>
        <p:spPr>
          <a:xfrm>
            <a:off x="16033948" y="5956900"/>
            <a:ext cx="1497768" cy="1497768"/>
          </a:xfrm>
          <a:prstGeom prst="rect">
            <a:avLst/>
          </a:prstGeom>
        </p:spPr>
      </p:pic>
      <p:sp>
        <p:nvSpPr>
          <p:cNvPr id="52" name="Rectangle 51">
            <a:extLst>
              <a:ext uri="{FF2B5EF4-FFF2-40B4-BE49-F238E27FC236}">
                <a16:creationId xmlns:a16="http://schemas.microsoft.com/office/drawing/2014/main" id="{4D5A906B-16C7-906D-1A43-842050CD462D}"/>
              </a:ext>
            </a:extLst>
          </p:cNvPr>
          <p:cNvSpPr/>
          <p:nvPr/>
        </p:nvSpPr>
        <p:spPr bwMode="auto">
          <a:xfrm>
            <a:off x="18537352" y="10142406"/>
            <a:ext cx="5217533" cy="3023355"/>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55" name="TextBox 54">
            <a:extLst>
              <a:ext uri="{FF2B5EF4-FFF2-40B4-BE49-F238E27FC236}">
                <a16:creationId xmlns:a16="http://schemas.microsoft.com/office/drawing/2014/main" id="{4AFAECAE-16CD-C00D-066B-7EE06872F8DD}"/>
              </a:ext>
            </a:extLst>
          </p:cNvPr>
          <p:cNvSpPr txBox="1"/>
          <p:nvPr/>
        </p:nvSpPr>
        <p:spPr>
          <a:xfrm>
            <a:off x="18841453" y="12026668"/>
            <a:ext cx="1852863"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Data Virtualization</a:t>
            </a:r>
          </a:p>
        </p:txBody>
      </p:sp>
      <p:pic>
        <p:nvPicPr>
          <p:cNvPr id="56" name="Picture 55">
            <a:extLst>
              <a:ext uri="{FF2B5EF4-FFF2-40B4-BE49-F238E27FC236}">
                <a16:creationId xmlns:a16="http://schemas.microsoft.com/office/drawing/2014/main" id="{DAF51DDD-D391-5765-4489-511C32CE14C3}"/>
              </a:ext>
            </a:extLst>
          </p:cNvPr>
          <p:cNvPicPr>
            <a:picLocks noChangeAspect="1"/>
          </p:cNvPicPr>
          <p:nvPr/>
        </p:nvPicPr>
        <p:blipFill>
          <a:blip r:embed="rId8"/>
          <a:stretch>
            <a:fillRect/>
          </a:stretch>
        </p:blipFill>
        <p:spPr>
          <a:xfrm>
            <a:off x="19185590" y="10700245"/>
            <a:ext cx="1235159" cy="1235159"/>
          </a:xfrm>
          <a:prstGeom prst="rect">
            <a:avLst/>
          </a:prstGeom>
        </p:spPr>
      </p:pic>
      <p:sp>
        <p:nvSpPr>
          <p:cNvPr id="59" name="TextBox 58">
            <a:extLst>
              <a:ext uri="{FF2B5EF4-FFF2-40B4-BE49-F238E27FC236}">
                <a16:creationId xmlns:a16="http://schemas.microsoft.com/office/drawing/2014/main" id="{92D97482-9457-6AF8-ED29-9698D28BD65B}"/>
              </a:ext>
            </a:extLst>
          </p:cNvPr>
          <p:cNvSpPr txBox="1"/>
          <p:nvPr/>
        </p:nvSpPr>
        <p:spPr>
          <a:xfrm>
            <a:off x="15594068" y="12052745"/>
            <a:ext cx="2327472"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IBM Knowledge Catalog</a:t>
            </a:r>
          </a:p>
        </p:txBody>
      </p:sp>
      <p:pic>
        <p:nvPicPr>
          <p:cNvPr id="60" name="Picture 59">
            <a:extLst>
              <a:ext uri="{FF2B5EF4-FFF2-40B4-BE49-F238E27FC236}">
                <a16:creationId xmlns:a16="http://schemas.microsoft.com/office/drawing/2014/main" id="{00A67FF4-6FDF-AA15-EA62-FCC247FA0A99}"/>
              </a:ext>
            </a:extLst>
          </p:cNvPr>
          <p:cNvPicPr>
            <a:picLocks noChangeAspect="1"/>
          </p:cNvPicPr>
          <p:nvPr/>
        </p:nvPicPr>
        <p:blipFill>
          <a:blip r:embed="rId9"/>
          <a:stretch>
            <a:fillRect/>
          </a:stretch>
        </p:blipFill>
        <p:spPr>
          <a:xfrm>
            <a:off x="16008920" y="10528900"/>
            <a:ext cx="1497768" cy="1497768"/>
          </a:xfrm>
          <a:prstGeom prst="rect">
            <a:avLst/>
          </a:prstGeom>
        </p:spPr>
      </p:pic>
      <p:sp>
        <p:nvSpPr>
          <p:cNvPr id="62" name="TextBox 61">
            <a:extLst>
              <a:ext uri="{FF2B5EF4-FFF2-40B4-BE49-F238E27FC236}">
                <a16:creationId xmlns:a16="http://schemas.microsoft.com/office/drawing/2014/main" id="{143FA733-65FB-520D-8E72-7A75B6C58E00}"/>
              </a:ext>
            </a:extLst>
          </p:cNvPr>
          <p:cNvSpPr txBox="1"/>
          <p:nvPr/>
        </p:nvSpPr>
        <p:spPr>
          <a:xfrm>
            <a:off x="13500584" y="12052745"/>
            <a:ext cx="1852863"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800" dirty="0">
                <a:cs typeface="Arial" panose="020B0604020202020204" pitchFamily="34" charset="0"/>
              </a:rPr>
              <a:t>Match 360</a:t>
            </a:r>
          </a:p>
        </p:txBody>
      </p:sp>
      <p:sp>
        <p:nvSpPr>
          <p:cNvPr id="63" name="TextBox 62">
            <a:extLst>
              <a:ext uri="{FF2B5EF4-FFF2-40B4-BE49-F238E27FC236}">
                <a16:creationId xmlns:a16="http://schemas.microsoft.com/office/drawing/2014/main" id="{F4390A88-5B76-F34E-FF3B-518A37F650C2}"/>
              </a:ext>
            </a:extLst>
          </p:cNvPr>
          <p:cNvSpPr txBox="1"/>
          <p:nvPr/>
        </p:nvSpPr>
        <p:spPr>
          <a:xfrm>
            <a:off x="21076364" y="12053860"/>
            <a:ext cx="2327472"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IBM Knowledge Catalog</a:t>
            </a:r>
          </a:p>
        </p:txBody>
      </p:sp>
      <p:pic>
        <p:nvPicPr>
          <p:cNvPr id="64" name="Picture 63">
            <a:extLst>
              <a:ext uri="{FF2B5EF4-FFF2-40B4-BE49-F238E27FC236}">
                <a16:creationId xmlns:a16="http://schemas.microsoft.com/office/drawing/2014/main" id="{CBB38ACA-B9EB-7E21-839B-CFA481350B9C}"/>
              </a:ext>
            </a:extLst>
          </p:cNvPr>
          <p:cNvPicPr>
            <a:picLocks noChangeAspect="1"/>
          </p:cNvPicPr>
          <p:nvPr/>
        </p:nvPicPr>
        <p:blipFill>
          <a:blip r:embed="rId9"/>
          <a:stretch>
            <a:fillRect/>
          </a:stretch>
        </p:blipFill>
        <p:spPr>
          <a:xfrm>
            <a:off x="21491216" y="10530015"/>
            <a:ext cx="1497768" cy="1497768"/>
          </a:xfrm>
          <a:prstGeom prst="rect">
            <a:avLst/>
          </a:prstGeom>
        </p:spPr>
      </p:pic>
      <p:sp>
        <p:nvSpPr>
          <p:cNvPr id="65" name="TextBox 64">
            <a:extLst>
              <a:ext uri="{FF2B5EF4-FFF2-40B4-BE49-F238E27FC236}">
                <a16:creationId xmlns:a16="http://schemas.microsoft.com/office/drawing/2014/main" id="{EDFB08B6-4807-6FA7-DFEF-E39EDA72E93D}"/>
              </a:ext>
            </a:extLst>
          </p:cNvPr>
          <p:cNvSpPr txBox="1"/>
          <p:nvPr/>
        </p:nvSpPr>
        <p:spPr>
          <a:xfrm>
            <a:off x="20845979" y="7460319"/>
            <a:ext cx="2327472"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IBM Knowledge Catalog</a:t>
            </a:r>
          </a:p>
        </p:txBody>
      </p:sp>
      <p:pic>
        <p:nvPicPr>
          <p:cNvPr id="66" name="Picture 65">
            <a:extLst>
              <a:ext uri="{FF2B5EF4-FFF2-40B4-BE49-F238E27FC236}">
                <a16:creationId xmlns:a16="http://schemas.microsoft.com/office/drawing/2014/main" id="{E872185C-36EB-502A-547A-83FCB812B2DF}"/>
              </a:ext>
            </a:extLst>
          </p:cNvPr>
          <p:cNvPicPr>
            <a:picLocks noChangeAspect="1"/>
          </p:cNvPicPr>
          <p:nvPr/>
        </p:nvPicPr>
        <p:blipFill>
          <a:blip r:embed="rId9"/>
          <a:stretch>
            <a:fillRect/>
          </a:stretch>
        </p:blipFill>
        <p:spPr>
          <a:xfrm>
            <a:off x="21260831" y="5936474"/>
            <a:ext cx="1497768" cy="1497768"/>
          </a:xfrm>
          <a:prstGeom prst="rect">
            <a:avLst/>
          </a:prstGeom>
        </p:spPr>
      </p:pic>
      <p:sp>
        <p:nvSpPr>
          <p:cNvPr id="67" name="TextBox 66">
            <a:extLst>
              <a:ext uri="{FF2B5EF4-FFF2-40B4-BE49-F238E27FC236}">
                <a16:creationId xmlns:a16="http://schemas.microsoft.com/office/drawing/2014/main" id="{8193B2B1-864B-7853-386D-C8CC92E7F8A7}"/>
              </a:ext>
            </a:extLst>
          </p:cNvPr>
          <p:cNvSpPr txBox="1"/>
          <p:nvPr/>
        </p:nvSpPr>
        <p:spPr>
          <a:xfrm>
            <a:off x="18432401" y="7377810"/>
            <a:ext cx="1852863"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Data Virtualization</a:t>
            </a:r>
          </a:p>
        </p:txBody>
      </p:sp>
      <p:pic>
        <p:nvPicPr>
          <p:cNvPr id="68" name="Picture 67">
            <a:extLst>
              <a:ext uri="{FF2B5EF4-FFF2-40B4-BE49-F238E27FC236}">
                <a16:creationId xmlns:a16="http://schemas.microsoft.com/office/drawing/2014/main" id="{E10D5D82-0A03-626E-31C8-7A5ECA9D23BA}"/>
              </a:ext>
            </a:extLst>
          </p:cNvPr>
          <p:cNvPicPr>
            <a:picLocks noChangeAspect="1"/>
          </p:cNvPicPr>
          <p:nvPr/>
        </p:nvPicPr>
        <p:blipFill>
          <a:blip r:embed="rId8"/>
          <a:stretch>
            <a:fillRect/>
          </a:stretch>
        </p:blipFill>
        <p:spPr>
          <a:xfrm>
            <a:off x="18776538" y="6051387"/>
            <a:ext cx="1235159" cy="1235159"/>
          </a:xfrm>
          <a:prstGeom prst="rect">
            <a:avLst/>
          </a:prstGeom>
        </p:spPr>
      </p:pic>
      <p:sp>
        <p:nvSpPr>
          <p:cNvPr id="69" name="TextBox 68">
            <a:extLst>
              <a:ext uri="{FF2B5EF4-FFF2-40B4-BE49-F238E27FC236}">
                <a16:creationId xmlns:a16="http://schemas.microsoft.com/office/drawing/2014/main" id="{2EF264F0-0D17-E505-FD08-3A368B266D08}"/>
              </a:ext>
            </a:extLst>
          </p:cNvPr>
          <p:cNvSpPr txBox="1"/>
          <p:nvPr/>
        </p:nvSpPr>
        <p:spPr>
          <a:xfrm>
            <a:off x="19072926" y="3037227"/>
            <a:ext cx="2327472" cy="770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2400" dirty="0">
                <a:cs typeface="Arial" panose="020B0604020202020204" pitchFamily="34" charset="0"/>
              </a:rPr>
              <a:t>IBM Knowledge Catalog</a:t>
            </a:r>
          </a:p>
        </p:txBody>
      </p:sp>
      <p:pic>
        <p:nvPicPr>
          <p:cNvPr id="70" name="Picture 69">
            <a:extLst>
              <a:ext uri="{FF2B5EF4-FFF2-40B4-BE49-F238E27FC236}">
                <a16:creationId xmlns:a16="http://schemas.microsoft.com/office/drawing/2014/main" id="{EA91CB82-595F-74E3-9F4F-C223B566E057}"/>
              </a:ext>
            </a:extLst>
          </p:cNvPr>
          <p:cNvPicPr>
            <a:picLocks noChangeAspect="1"/>
          </p:cNvPicPr>
          <p:nvPr/>
        </p:nvPicPr>
        <p:blipFill>
          <a:blip r:embed="rId9"/>
          <a:stretch>
            <a:fillRect/>
          </a:stretch>
        </p:blipFill>
        <p:spPr>
          <a:xfrm>
            <a:off x="19536380" y="1507492"/>
            <a:ext cx="1497768" cy="1497768"/>
          </a:xfrm>
          <a:prstGeom prst="rect">
            <a:avLst/>
          </a:prstGeom>
        </p:spPr>
      </p:pic>
      <p:pic>
        <p:nvPicPr>
          <p:cNvPr id="61" name="Picture 60">
            <a:extLst>
              <a:ext uri="{FF2B5EF4-FFF2-40B4-BE49-F238E27FC236}">
                <a16:creationId xmlns:a16="http://schemas.microsoft.com/office/drawing/2014/main" id="{1444319E-7A1F-8A64-FA13-B7FF71917A96}"/>
              </a:ext>
            </a:extLst>
          </p:cNvPr>
          <p:cNvPicPr>
            <a:picLocks noChangeAspect="1"/>
          </p:cNvPicPr>
          <p:nvPr/>
        </p:nvPicPr>
        <p:blipFill>
          <a:blip r:embed="rId10"/>
          <a:stretch>
            <a:fillRect/>
          </a:stretch>
        </p:blipFill>
        <p:spPr>
          <a:xfrm>
            <a:off x="13712917" y="10478475"/>
            <a:ext cx="1497768" cy="1497768"/>
          </a:xfrm>
          <a:prstGeom prst="rect">
            <a:avLst/>
          </a:prstGeom>
        </p:spPr>
      </p:pic>
      <p:pic>
        <p:nvPicPr>
          <p:cNvPr id="2" name="object 17">
            <a:extLst>
              <a:ext uri="{FF2B5EF4-FFF2-40B4-BE49-F238E27FC236}">
                <a16:creationId xmlns:a16="http://schemas.microsoft.com/office/drawing/2014/main" id="{3FC9B08A-313E-EF70-472C-33707AC55AE3}"/>
              </a:ext>
            </a:extLst>
          </p:cNvPr>
          <p:cNvPicPr/>
          <p:nvPr/>
        </p:nvPicPr>
        <p:blipFill>
          <a:blip r:embed="rId11"/>
          <a:srcRect/>
          <a:stretch/>
        </p:blipFill>
        <p:spPr>
          <a:xfrm>
            <a:off x="21601075" y="1503838"/>
            <a:ext cx="1934021" cy="1887976"/>
          </a:xfrm>
          <a:prstGeom prst="rect">
            <a:avLst/>
          </a:prstGeom>
        </p:spPr>
      </p:pic>
    </p:spTree>
    <p:extLst>
      <p:ext uri="{BB962C8B-B14F-4D97-AF65-F5344CB8AC3E}">
        <p14:creationId xmlns:p14="http://schemas.microsoft.com/office/powerpoint/2010/main" val="657200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4445-BFD9-6371-A97C-82C27DFB6203}"/>
              </a:ext>
            </a:extLst>
          </p:cNvPr>
          <p:cNvSpPr>
            <a:spLocks noGrp="1"/>
          </p:cNvSpPr>
          <p:nvPr>
            <p:ph type="title"/>
          </p:nvPr>
        </p:nvSpPr>
        <p:spPr>
          <a:xfrm>
            <a:off x="576071" y="384048"/>
            <a:ext cx="23276706" cy="2859087"/>
          </a:xfrm>
        </p:spPr>
        <p:txBody>
          <a:bodyPr/>
          <a:lstStyle/>
          <a:p>
            <a:r>
              <a:rPr lang="en-US" sz="6600" dirty="0"/>
              <a:t>Cloud Pak for Data – Closing the software and SaaS parity gap</a:t>
            </a:r>
          </a:p>
        </p:txBody>
      </p:sp>
      <p:sp>
        <p:nvSpPr>
          <p:cNvPr id="3" name="Rectangle 2">
            <a:extLst>
              <a:ext uri="{FF2B5EF4-FFF2-40B4-BE49-F238E27FC236}">
                <a16:creationId xmlns:a16="http://schemas.microsoft.com/office/drawing/2014/main" id="{D4685D02-5AFF-AE05-D043-744631A337AC}"/>
              </a:ext>
            </a:extLst>
          </p:cNvPr>
          <p:cNvSpPr/>
          <p:nvPr/>
        </p:nvSpPr>
        <p:spPr bwMode="auto">
          <a:xfrm>
            <a:off x="534398" y="1732672"/>
            <a:ext cx="7136672" cy="11599280"/>
          </a:xfrm>
          <a:prstGeom prst="rect">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2800" u="none" strike="noStrike" cap="none" normalizeH="0" baseline="0" dirty="0">
                <a:ln>
                  <a:noFill/>
                </a:ln>
                <a:solidFill>
                  <a:schemeClr val="tx1"/>
                </a:solidFill>
                <a:effectLst/>
                <a:latin typeface="IBM Plex Sans" panose="020B0503050203000203" pitchFamily="34" charset="0"/>
              </a:rPr>
              <a:t>Available on </a:t>
            </a:r>
            <a:r>
              <a:rPr kumimoji="0" lang="en-US" sz="2800" u="none" strike="noStrike" cap="none" normalizeH="0" baseline="0" dirty="0">
                <a:ln>
                  <a:noFill/>
                </a:ln>
                <a:solidFill>
                  <a:schemeClr val="accent1"/>
                </a:solidFill>
                <a:effectLst/>
                <a:latin typeface="IBM Plex Sans" panose="020B0503050203000203" pitchFamily="34" charset="0"/>
              </a:rPr>
              <a:t>Software</a:t>
            </a:r>
            <a:r>
              <a:rPr kumimoji="0" lang="en-US" sz="2800" u="none" strike="noStrike" cap="none" normalizeH="0" baseline="0" dirty="0">
                <a:ln>
                  <a:noFill/>
                </a:ln>
                <a:solidFill>
                  <a:schemeClr val="tx1"/>
                </a:solidFill>
                <a:effectLst/>
                <a:latin typeface="IBM Plex Sans" panose="020B0503050203000203" pitchFamily="34" charset="0"/>
              </a:rPr>
              <a:t> and </a:t>
            </a:r>
            <a:r>
              <a:rPr kumimoji="0" lang="en-US" sz="2800" u="none" strike="noStrike" cap="none" normalizeH="0" baseline="0" dirty="0">
                <a:ln>
                  <a:noFill/>
                </a:ln>
                <a:solidFill>
                  <a:schemeClr val="accent1"/>
                </a:solidFill>
                <a:effectLst/>
                <a:latin typeface="IBM Plex Sans" panose="020B0503050203000203" pitchFamily="34" charset="0"/>
              </a:rPr>
              <a:t>As-a-Service</a:t>
            </a:r>
          </a:p>
        </p:txBody>
      </p:sp>
      <p:sp>
        <p:nvSpPr>
          <p:cNvPr id="6" name="Rectangle 5">
            <a:extLst>
              <a:ext uri="{FF2B5EF4-FFF2-40B4-BE49-F238E27FC236}">
                <a16:creationId xmlns:a16="http://schemas.microsoft.com/office/drawing/2014/main" id="{EDE29770-C1F6-BDD8-8D13-C3CB3B3CE6B2}"/>
              </a:ext>
            </a:extLst>
          </p:cNvPr>
          <p:cNvSpPr/>
          <p:nvPr/>
        </p:nvSpPr>
        <p:spPr bwMode="auto">
          <a:xfrm>
            <a:off x="16563704" y="1732672"/>
            <a:ext cx="7136672" cy="11599280"/>
          </a:xfrm>
          <a:prstGeom prst="rect">
            <a:avLst/>
          </a:prstGeom>
          <a:solidFill>
            <a:srgbClr val="E5F6FF"/>
          </a:solidFill>
          <a:ln w="1905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2800" u="none" strike="noStrike" cap="none" normalizeH="0" baseline="0" dirty="0">
                <a:ln>
                  <a:noFill/>
                </a:ln>
                <a:solidFill>
                  <a:schemeClr val="tx1"/>
                </a:solidFill>
                <a:effectLst/>
                <a:latin typeface="IBM Plex Sans" panose="020B0503050203000203" pitchFamily="34" charset="0"/>
              </a:rPr>
              <a:t>Available </a:t>
            </a:r>
            <a:r>
              <a:rPr kumimoji="0" lang="en-US" sz="2800" u="none" strike="noStrike" cap="none" normalizeH="0" baseline="0" dirty="0">
                <a:ln>
                  <a:noFill/>
                </a:ln>
                <a:solidFill>
                  <a:schemeClr val="accent1"/>
                </a:solidFill>
                <a:effectLst/>
                <a:latin typeface="IBM Plex Sans" panose="020B0503050203000203" pitchFamily="34" charset="0"/>
              </a:rPr>
              <a:t>As-a-Service</a:t>
            </a:r>
          </a:p>
        </p:txBody>
      </p:sp>
      <p:sp>
        <p:nvSpPr>
          <p:cNvPr id="7" name="Rectangle 6">
            <a:extLst>
              <a:ext uri="{FF2B5EF4-FFF2-40B4-BE49-F238E27FC236}">
                <a16:creationId xmlns:a16="http://schemas.microsoft.com/office/drawing/2014/main" id="{42CBC249-1EEB-9832-C3F9-B81CA81A2251}"/>
              </a:ext>
            </a:extLst>
          </p:cNvPr>
          <p:cNvSpPr/>
          <p:nvPr/>
        </p:nvSpPr>
        <p:spPr bwMode="auto">
          <a:xfrm>
            <a:off x="8549051" y="1732672"/>
            <a:ext cx="7136672" cy="11599280"/>
          </a:xfrm>
          <a:prstGeom prst="rect">
            <a:avLst/>
          </a:prstGeom>
          <a:solidFill>
            <a:srgbClr val="F4F4F4"/>
          </a:solidFill>
          <a:ln w="19050">
            <a:solidFill>
              <a:schemeClr val="tx1">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2800" b="0" i="0" u="none" strike="noStrike" cap="none" normalizeH="0" baseline="0" dirty="0">
                <a:ln>
                  <a:noFill/>
                </a:ln>
                <a:solidFill>
                  <a:schemeClr val="tx1"/>
                </a:solidFill>
                <a:effectLst/>
                <a:latin typeface="+mn-lt"/>
              </a:rPr>
              <a:t> </a:t>
            </a:r>
            <a:r>
              <a:rPr kumimoji="0" lang="en-US" sz="2800" u="none" strike="noStrike" cap="none" normalizeH="0" baseline="0" dirty="0">
                <a:ln>
                  <a:noFill/>
                </a:ln>
                <a:solidFill>
                  <a:schemeClr val="tx1"/>
                </a:solidFill>
                <a:effectLst/>
                <a:latin typeface="IBM Plex Sans" panose="020B0503050203000203" pitchFamily="34" charset="0"/>
              </a:rPr>
              <a:t>Available on </a:t>
            </a:r>
            <a:r>
              <a:rPr kumimoji="0" lang="en-US" sz="2800" u="none" strike="noStrike" cap="none" normalizeH="0" baseline="0" dirty="0">
                <a:ln>
                  <a:noFill/>
                </a:ln>
                <a:solidFill>
                  <a:schemeClr val="accent1"/>
                </a:solidFill>
                <a:effectLst/>
                <a:latin typeface="IBM Plex Sans" panose="020B0503050203000203" pitchFamily="34" charset="0"/>
              </a:rPr>
              <a:t>Software</a:t>
            </a:r>
          </a:p>
        </p:txBody>
      </p:sp>
      <p:sp>
        <p:nvSpPr>
          <p:cNvPr id="8" name="TextBox 7">
            <a:extLst>
              <a:ext uri="{FF2B5EF4-FFF2-40B4-BE49-F238E27FC236}">
                <a16:creationId xmlns:a16="http://schemas.microsoft.com/office/drawing/2014/main" id="{12FF28A8-216B-40DC-DBE9-DACF15C6BD4B}"/>
              </a:ext>
            </a:extLst>
          </p:cNvPr>
          <p:cNvSpPr txBox="1"/>
          <p:nvPr/>
        </p:nvSpPr>
        <p:spPr>
          <a:xfrm>
            <a:off x="914400" y="2847703"/>
            <a:ext cx="6380018" cy="10058400"/>
          </a:xfrm>
          <a:prstGeom prst="rect">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647700" indent="-285750" algn="l" defTabSz="2438400">
              <a:spcAft>
                <a:spcPts val="800"/>
              </a:spcAft>
              <a:buSzPct val="100000"/>
              <a:buFont typeface="Arial" panose="020B0604020202020204" pitchFamily="34" charset="0"/>
              <a:buChar char="•"/>
            </a:pPr>
            <a:endParaRPr lang="en-US" sz="2500" dirty="0">
              <a:cs typeface="Arial" panose="020B0604020202020204" pitchFamily="34" charset="0"/>
            </a:endParaRP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Studio</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IBM Knowledge Catalog</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Discovery</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Machine Learning</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OpenScale</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Assistant</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 Virtualization</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DataStage</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Speech-to-Text</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Text-to-Speech</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Db2 Warehouse</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Db2</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Databases for EDB</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Databases for PostgresSQL</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Databases for MongoDB</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IBM Dashboards</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Analytics Engine</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Match 360</a:t>
            </a:r>
          </a:p>
        </p:txBody>
      </p:sp>
      <p:sp>
        <p:nvSpPr>
          <p:cNvPr id="9" name="TextBox 8">
            <a:extLst>
              <a:ext uri="{FF2B5EF4-FFF2-40B4-BE49-F238E27FC236}">
                <a16:creationId xmlns:a16="http://schemas.microsoft.com/office/drawing/2014/main" id="{FC5A1E4F-B86B-2060-3FA3-238B6F05AD34}"/>
              </a:ext>
            </a:extLst>
          </p:cNvPr>
          <p:cNvSpPr txBox="1"/>
          <p:nvPr/>
        </p:nvSpPr>
        <p:spPr>
          <a:xfrm>
            <a:off x="8930049" y="2847703"/>
            <a:ext cx="6375760" cy="10058400"/>
          </a:xfrm>
          <a:prstGeom prst="rect">
            <a:avLst/>
          </a:prstGeom>
          <a:solidFill>
            <a:schemeClr val="bg1"/>
          </a:solidFill>
          <a:ln w="12700">
            <a:solidFill>
              <a:schemeClr val="tx2">
                <a:lumMod val="50000"/>
                <a:lumOff val="50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647700" indent="-285750" algn="l" defTabSz="2438400">
              <a:spcAft>
                <a:spcPts val="800"/>
              </a:spcAft>
              <a:buSzPct val="100000"/>
              <a:buFont typeface="Arial" panose="020B0604020202020204" pitchFamily="34" charset="0"/>
              <a:buChar char="•"/>
            </a:pPr>
            <a:endParaRPr lang="en-US" sz="2500" dirty="0">
              <a:cs typeface="Arial" panose="020B0604020202020204" pitchFamily="34" charset="0"/>
            </a:endParaRP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Informix</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Cognos Analytics</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Planning Analytics</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Databand</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OpenPages</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Knowledge Studio</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Execution Engine for Apache Hadoop</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 Refinery*</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Decision Optimization*</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 Privacy*</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Virtual Data Pipeline</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Voice Gateway</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Db2 Data Management Console</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Assistant for Voice Interaction</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Machine Learning Accelerator</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Db2 Data Gate</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Db2 Big SQL</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SPSS Modeler</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Product Master</a:t>
            </a:r>
          </a:p>
        </p:txBody>
      </p:sp>
      <p:sp>
        <p:nvSpPr>
          <p:cNvPr id="10" name="TextBox 9">
            <a:extLst>
              <a:ext uri="{FF2B5EF4-FFF2-40B4-BE49-F238E27FC236}">
                <a16:creationId xmlns:a16="http://schemas.microsoft.com/office/drawing/2014/main" id="{16C65A82-02F2-885A-EE6C-46831CC5CDB6}"/>
              </a:ext>
            </a:extLst>
          </p:cNvPr>
          <p:cNvSpPr txBox="1"/>
          <p:nvPr/>
        </p:nvSpPr>
        <p:spPr>
          <a:xfrm>
            <a:off x="16903337" y="2847703"/>
            <a:ext cx="6455427" cy="10058400"/>
          </a:xfrm>
          <a:prstGeom prst="rect">
            <a:avLst/>
          </a:prstGeom>
          <a:solidFill>
            <a:schemeClr val="bg1"/>
          </a:solidFill>
          <a:ln w="12700">
            <a:solidFill>
              <a:srgbClr val="33B1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647700" indent="-285750" algn="l" defTabSz="2438400">
              <a:spcAft>
                <a:spcPts val="800"/>
              </a:spcAft>
              <a:buSzPct val="100000"/>
              <a:buFont typeface="Arial" panose="020B0604020202020204" pitchFamily="34" charset="0"/>
              <a:buChar char="•"/>
            </a:pPr>
            <a:endParaRPr lang="en-US" sz="2500" dirty="0">
              <a:cs typeface="Arial" panose="020B0604020202020204" pitchFamily="34" charset="0"/>
            </a:endParaRP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Studio</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Assistant</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IBM Knowledge Catalog</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Machine Learning</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Match 360*</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 Virtualization</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Netezza</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Cloudant</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Cloud Object Storage</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Watson Tone Analyzer</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Language Translator</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Natural Language Understanding</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 Engine</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Databases for Elasticsearch</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IBM Dashboards</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Data Replication</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Event Streams</a:t>
            </a:r>
          </a:p>
          <a:p>
            <a:pPr marL="647700" indent="-285750" algn="l" defTabSz="2438400">
              <a:spcAft>
                <a:spcPts val="800"/>
              </a:spcAft>
              <a:buSzPct val="100000"/>
              <a:buFont typeface="Arial" panose="020B0604020202020204" pitchFamily="34" charset="0"/>
              <a:buChar char="•"/>
            </a:pPr>
            <a:r>
              <a:rPr lang="en-US" sz="2500" dirty="0">
                <a:cs typeface="Arial" panose="020B0604020202020204" pitchFamily="34" charset="0"/>
              </a:rPr>
              <a:t>Secure Gateway</a:t>
            </a:r>
          </a:p>
        </p:txBody>
      </p:sp>
    </p:spTree>
    <p:extLst>
      <p:ext uri="{BB962C8B-B14F-4D97-AF65-F5344CB8AC3E}">
        <p14:creationId xmlns:p14="http://schemas.microsoft.com/office/powerpoint/2010/main" val="414634995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D63E2-BC06-F897-0C2E-580E1C78AA22}"/>
              </a:ext>
            </a:extLst>
          </p:cNvPr>
          <p:cNvSpPr>
            <a:spLocks noGrp="1"/>
          </p:cNvSpPr>
          <p:nvPr>
            <p:ph type="title"/>
          </p:nvPr>
        </p:nvSpPr>
        <p:spPr>
          <a:xfrm>
            <a:off x="576071" y="384048"/>
            <a:ext cx="11285003" cy="2859087"/>
          </a:xfrm>
        </p:spPr>
        <p:txBody>
          <a:bodyPr/>
          <a:lstStyle/>
          <a:p>
            <a:r>
              <a:rPr lang="en-US" sz="6600" dirty="0"/>
              <a:t>How the consumption-based pricing model works</a:t>
            </a:r>
          </a:p>
        </p:txBody>
      </p:sp>
      <p:sp>
        <p:nvSpPr>
          <p:cNvPr id="3" name="TextBox 2">
            <a:extLst>
              <a:ext uri="{FF2B5EF4-FFF2-40B4-BE49-F238E27FC236}">
                <a16:creationId xmlns:a16="http://schemas.microsoft.com/office/drawing/2014/main" id="{D0FFFCB6-7B49-87FF-AEB2-5CD55E73ABA4}"/>
              </a:ext>
            </a:extLst>
          </p:cNvPr>
          <p:cNvSpPr txBox="1"/>
          <p:nvPr/>
        </p:nvSpPr>
        <p:spPr>
          <a:xfrm>
            <a:off x="576071" y="2664823"/>
            <a:ext cx="20559632" cy="888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sz="3200" dirty="0">
                <a:cs typeface="Arial" panose="020B0604020202020204" pitchFamily="34" charset="0"/>
              </a:rPr>
              <a:t>Example: Client purchases a 12-month subscription ($100/mo x 12 </a:t>
            </a:r>
            <a:r>
              <a:rPr lang="en-US" sz="3200" dirty="0" err="1">
                <a:cs typeface="Arial" panose="020B0604020202020204" pitchFamily="34" charset="0"/>
              </a:rPr>
              <a:t>mos</a:t>
            </a:r>
            <a:r>
              <a:rPr lang="en-US" sz="3200" dirty="0">
                <a:cs typeface="Arial" panose="020B0604020202020204" pitchFamily="34" charset="0"/>
              </a:rPr>
              <a:t> = $12000 annual contract value (ACV)</a:t>
            </a:r>
          </a:p>
        </p:txBody>
      </p:sp>
      <p:sp>
        <p:nvSpPr>
          <p:cNvPr id="4" name="Rectangle 3">
            <a:extLst>
              <a:ext uri="{FF2B5EF4-FFF2-40B4-BE49-F238E27FC236}">
                <a16:creationId xmlns:a16="http://schemas.microsoft.com/office/drawing/2014/main" id="{EDE54FFD-2774-1C4D-4678-0D118B0FD031}"/>
              </a:ext>
            </a:extLst>
          </p:cNvPr>
          <p:cNvSpPr/>
          <p:nvPr/>
        </p:nvSpPr>
        <p:spPr bwMode="auto">
          <a:xfrm>
            <a:off x="576071" y="4585062"/>
            <a:ext cx="3421163" cy="4545875"/>
          </a:xfrm>
          <a:prstGeom prst="rect">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US" sz="4400" dirty="0">
                <a:solidFill>
                  <a:schemeClr val="accent1"/>
                </a:solidFill>
              </a:rPr>
              <a:t>$100 /mo</a:t>
            </a:r>
            <a:endParaRPr kumimoji="0" lang="en-US" sz="4400" b="0" i="0" u="none" strike="noStrike" cap="none" normalizeH="0" baseline="0" dirty="0">
              <a:ln>
                <a:noFill/>
              </a:ln>
              <a:solidFill>
                <a:schemeClr val="accent1"/>
              </a:solidFill>
              <a:effectLst/>
              <a:latin typeface="+mn-lt"/>
            </a:endParaRPr>
          </a:p>
        </p:txBody>
      </p:sp>
      <p:sp>
        <p:nvSpPr>
          <p:cNvPr id="6" name="Oval 5">
            <a:extLst>
              <a:ext uri="{FF2B5EF4-FFF2-40B4-BE49-F238E27FC236}">
                <a16:creationId xmlns:a16="http://schemas.microsoft.com/office/drawing/2014/main" id="{33AA97DC-1683-414A-E9A7-09DC8EBBE61F}"/>
              </a:ext>
            </a:extLst>
          </p:cNvPr>
          <p:cNvSpPr/>
          <p:nvPr/>
        </p:nvSpPr>
        <p:spPr bwMode="auto">
          <a:xfrm>
            <a:off x="4400905" y="4720811"/>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7" name="Oval 6">
            <a:extLst>
              <a:ext uri="{FF2B5EF4-FFF2-40B4-BE49-F238E27FC236}">
                <a16:creationId xmlns:a16="http://schemas.microsoft.com/office/drawing/2014/main" id="{95FA89AE-4873-D375-0722-2845543AC08B}"/>
              </a:ext>
            </a:extLst>
          </p:cNvPr>
          <p:cNvSpPr/>
          <p:nvPr/>
        </p:nvSpPr>
        <p:spPr bwMode="auto">
          <a:xfrm>
            <a:off x="5223225" y="4720811"/>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8" name="Oval 7">
            <a:extLst>
              <a:ext uri="{FF2B5EF4-FFF2-40B4-BE49-F238E27FC236}">
                <a16:creationId xmlns:a16="http://schemas.microsoft.com/office/drawing/2014/main" id="{731A913E-BAFA-1A39-907F-B21E7C418130}"/>
              </a:ext>
            </a:extLst>
          </p:cNvPr>
          <p:cNvSpPr/>
          <p:nvPr/>
        </p:nvSpPr>
        <p:spPr bwMode="auto">
          <a:xfrm>
            <a:off x="6045545" y="4720811"/>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9" name="Oval 8">
            <a:extLst>
              <a:ext uri="{FF2B5EF4-FFF2-40B4-BE49-F238E27FC236}">
                <a16:creationId xmlns:a16="http://schemas.microsoft.com/office/drawing/2014/main" id="{62758751-8C19-A356-07BE-B7AF8CA5FFCD}"/>
              </a:ext>
            </a:extLst>
          </p:cNvPr>
          <p:cNvSpPr/>
          <p:nvPr/>
        </p:nvSpPr>
        <p:spPr bwMode="auto">
          <a:xfrm>
            <a:off x="6867866" y="4720811"/>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0" name="Oval 9">
            <a:extLst>
              <a:ext uri="{FF2B5EF4-FFF2-40B4-BE49-F238E27FC236}">
                <a16:creationId xmlns:a16="http://schemas.microsoft.com/office/drawing/2014/main" id="{6EBAD663-0FE4-DCD0-C22B-40A3F2A7BBCC}"/>
              </a:ext>
            </a:extLst>
          </p:cNvPr>
          <p:cNvSpPr/>
          <p:nvPr/>
        </p:nvSpPr>
        <p:spPr bwMode="auto">
          <a:xfrm>
            <a:off x="4400903" y="6691731"/>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1" name="Oval 10">
            <a:extLst>
              <a:ext uri="{FF2B5EF4-FFF2-40B4-BE49-F238E27FC236}">
                <a16:creationId xmlns:a16="http://schemas.microsoft.com/office/drawing/2014/main" id="{6452856E-C07F-9018-20DA-A90CBF27BA5C}"/>
              </a:ext>
            </a:extLst>
          </p:cNvPr>
          <p:cNvSpPr/>
          <p:nvPr/>
        </p:nvSpPr>
        <p:spPr bwMode="auto">
          <a:xfrm>
            <a:off x="5222584" y="6691731"/>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2" name="Oval 11">
            <a:extLst>
              <a:ext uri="{FF2B5EF4-FFF2-40B4-BE49-F238E27FC236}">
                <a16:creationId xmlns:a16="http://schemas.microsoft.com/office/drawing/2014/main" id="{F155528B-6EC3-5AEA-9770-1B5D7B8C76CE}"/>
              </a:ext>
            </a:extLst>
          </p:cNvPr>
          <p:cNvSpPr/>
          <p:nvPr/>
        </p:nvSpPr>
        <p:spPr bwMode="auto">
          <a:xfrm>
            <a:off x="6044265" y="6691731"/>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3" name="Oval 12">
            <a:extLst>
              <a:ext uri="{FF2B5EF4-FFF2-40B4-BE49-F238E27FC236}">
                <a16:creationId xmlns:a16="http://schemas.microsoft.com/office/drawing/2014/main" id="{478EF57D-67D7-B99E-521A-1A077AD1A15B}"/>
              </a:ext>
            </a:extLst>
          </p:cNvPr>
          <p:cNvSpPr/>
          <p:nvPr/>
        </p:nvSpPr>
        <p:spPr bwMode="auto">
          <a:xfrm>
            <a:off x="6867864" y="6688747"/>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4" name="Oval 13">
            <a:extLst>
              <a:ext uri="{FF2B5EF4-FFF2-40B4-BE49-F238E27FC236}">
                <a16:creationId xmlns:a16="http://schemas.microsoft.com/office/drawing/2014/main" id="{1F0A4BCB-A3C6-FE91-EB55-452594D2A772}"/>
              </a:ext>
            </a:extLst>
          </p:cNvPr>
          <p:cNvSpPr/>
          <p:nvPr/>
        </p:nvSpPr>
        <p:spPr bwMode="auto">
          <a:xfrm>
            <a:off x="7690187" y="6691731"/>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5" name="Oval 14">
            <a:extLst>
              <a:ext uri="{FF2B5EF4-FFF2-40B4-BE49-F238E27FC236}">
                <a16:creationId xmlns:a16="http://schemas.microsoft.com/office/drawing/2014/main" id="{F85CF1FC-B018-EC9A-F835-8EB4F8726BCD}"/>
              </a:ext>
            </a:extLst>
          </p:cNvPr>
          <p:cNvSpPr/>
          <p:nvPr/>
        </p:nvSpPr>
        <p:spPr bwMode="auto">
          <a:xfrm>
            <a:off x="8515062" y="6691731"/>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6" name="Oval 15">
            <a:extLst>
              <a:ext uri="{FF2B5EF4-FFF2-40B4-BE49-F238E27FC236}">
                <a16:creationId xmlns:a16="http://schemas.microsoft.com/office/drawing/2014/main" id="{02CAF0DB-CB77-BA14-61D8-80C521F6AD1C}"/>
              </a:ext>
            </a:extLst>
          </p:cNvPr>
          <p:cNvSpPr/>
          <p:nvPr/>
        </p:nvSpPr>
        <p:spPr bwMode="auto">
          <a:xfrm>
            <a:off x="9338661" y="6691731"/>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7" name="Oval 16">
            <a:extLst>
              <a:ext uri="{FF2B5EF4-FFF2-40B4-BE49-F238E27FC236}">
                <a16:creationId xmlns:a16="http://schemas.microsoft.com/office/drawing/2014/main" id="{7374E029-1462-D10E-E99A-8D47D1E353CA}"/>
              </a:ext>
            </a:extLst>
          </p:cNvPr>
          <p:cNvSpPr/>
          <p:nvPr/>
        </p:nvSpPr>
        <p:spPr bwMode="auto">
          <a:xfrm>
            <a:off x="10162260" y="6691731"/>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8" name="Oval 17">
            <a:extLst>
              <a:ext uri="{FF2B5EF4-FFF2-40B4-BE49-F238E27FC236}">
                <a16:creationId xmlns:a16="http://schemas.microsoft.com/office/drawing/2014/main" id="{DDFC7039-C1EB-152A-0F36-D417B174F621}"/>
              </a:ext>
            </a:extLst>
          </p:cNvPr>
          <p:cNvSpPr/>
          <p:nvPr/>
        </p:nvSpPr>
        <p:spPr bwMode="auto">
          <a:xfrm>
            <a:off x="10985859" y="6688747"/>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19" name="Oval 18">
            <a:extLst>
              <a:ext uri="{FF2B5EF4-FFF2-40B4-BE49-F238E27FC236}">
                <a16:creationId xmlns:a16="http://schemas.microsoft.com/office/drawing/2014/main" id="{A8B07532-6601-AADB-E313-C6137A1542C9}"/>
              </a:ext>
            </a:extLst>
          </p:cNvPr>
          <p:cNvSpPr/>
          <p:nvPr/>
        </p:nvSpPr>
        <p:spPr bwMode="auto">
          <a:xfrm>
            <a:off x="4400903"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0" name="Oval 19">
            <a:extLst>
              <a:ext uri="{FF2B5EF4-FFF2-40B4-BE49-F238E27FC236}">
                <a16:creationId xmlns:a16="http://schemas.microsoft.com/office/drawing/2014/main" id="{24BBD1E8-D623-DC46-5478-9C6A502F253E}"/>
              </a:ext>
            </a:extLst>
          </p:cNvPr>
          <p:cNvSpPr/>
          <p:nvPr/>
        </p:nvSpPr>
        <p:spPr bwMode="auto">
          <a:xfrm>
            <a:off x="5222584"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1" name="Oval 20">
            <a:extLst>
              <a:ext uri="{FF2B5EF4-FFF2-40B4-BE49-F238E27FC236}">
                <a16:creationId xmlns:a16="http://schemas.microsoft.com/office/drawing/2014/main" id="{FB404CBB-1CD4-E16B-4864-3ECB9CBBF531}"/>
              </a:ext>
            </a:extLst>
          </p:cNvPr>
          <p:cNvSpPr/>
          <p:nvPr/>
        </p:nvSpPr>
        <p:spPr bwMode="auto">
          <a:xfrm>
            <a:off x="6044265"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2" name="Oval 21">
            <a:extLst>
              <a:ext uri="{FF2B5EF4-FFF2-40B4-BE49-F238E27FC236}">
                <a16:creationId xmlns:a16="http://schemas.microsoft.com/office/drawing/2014/main" id="{94C42CE1-2AE6-41B2-BEA1-44AF79CF45B8}"/>
              </a:ext>
            </a:extLst>
          </p:cNvPr>
          <p:cNvSpPr/>
          <p:nvPr/>
        </p:nvSpPr>
        <p:spPr bwMode="auto">
          <a:xfrm>
            <a:off x="6867864"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3" name="Oval 22">
            <a:extLst>
              <a:ext uri="{FF2B5EF4-FFF2-40B4-BE49-F238E27FC236}">
                <a16:creationId xmlns:a16="http://schemas.microsoft.com/office/drawing/2014/main" id="{A9BB068E-6C84-5DC3-3D81-6EF8B1DBBB1F}"/>
              </a:ext>
            </a:extLst>
          </p:cNvPr>
          <p:cNvSpPr/>
          <p:nvPr/>
        </p:nvSpPr>
        <p:spPr bwMode="auto">
          <a:xfrm>
            <a:off x="7691463"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4" name="Oval 23">
            <a:extLst>
              <a:ext uri="{FF2B5EF4-FFF2-40B4-BE49-F238E27FC236}">
                <a16:creationId xmlns:a16="http://schemas.microsoft.com/office/drawing/2014/main" id="{08657AE1-FB94-4007-4AEA-169D6D2D4C94}"/>
              </a:ext>
            </a:extLst>
          </p:cNvPr>
          <p:cNvSpPr/>
          <p:nvPr/>
        </p:nvSpPr>
        <p:spPr bwMode="auto">
          <a:xfrm>
            <a:off x="8515062"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5" name="Oval 24">
            <a:extLst>
              <a:ext uri="{FF2B5EF4-FFF2-40B4-BE49-F238E27FC236}">
                <a16:creationId xmlns:a16="http://schemas.microsoft.com/office/drawing/2014/main" id="{C365AE40-D504-9705-A16C-CA8616B68F4C}"/>
              </a:ext>
            </a:extLst>
          </p:cNvPr>
          <p:cNvSpPr/>
          <p:nvPr/>
        </p:nvSpPr>
        <p:spPr bwMode="auto">
          <a:xfrm>
            <a:off x="9338661"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6" name="Oval 25">
            <a:extLst>
              <a:ext uri="{FF2B5EF4-FFF2-40B4-BE49-F238E27FC236}">
                <a16:creationId xmlns:a16="http://schemas.microsoft.com/office/drawing/2014/main" id="{F368C744-E383-9C68-424F-6B514828C29E}"/>
              </a:ext>
            </a:extLst>
          </p:cNvPr>
          <p:cNvSpPr/>
          <p:nvPr/>
        </p:nvSpPr>
        <p:spPr bwMode="auto">
          <a:xfrm>
            <a:off x="10162260"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7" name="Oval 26">
            <a:extLst>
              <a:ext uri="{FF2B5EF4-FFF2-40B4-BE49-F238E27FC236}">
                <a16:creationId xmlns:a16="http://schemas.microsoft.com/office/drawing/2014/main" id="{E8634BE9-9653-1582-3A85-DCD6F7BD09F5}"/>
              </a:ext>
            </a:extLst>
          </p:cNvPr>
          <p:cNvSpPr/>
          <p:nvPr/>
        </p:nvSpPr>
        <p:spPr bwMode="auto">
          <a:xfrm>
            <a:off x="10985859"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8" name="Oval 27">
            <a:extLst>
              <a:ext uri="{FF2B5EF4-FFF2-40B4-BE49-F238E27FC236}">
                <a16:creationId xmlns:a16="http://schemas.microsoft.com/office/drawing/2014/main" id="{17D7424F-4243-C5B5-B901-D7A7A00224F5}"/>
              </a:ext>
            </a:extLst>
          </p:cNvPr>
          <p:cNvSpPr/>
          <p:nvPr/>
        </p:nvSpPr>
        <p:spPr bwMode="auto">
          <a:xfrm>
            <a:off x="11813439"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29" name="Oval 28">
            <a:extLst>
              <a:ext uri="{FF2B5EF4-FFF2-40B4-BE49-F238E27FC236}">
                <a16:creationId xmlns:a16="http://schemas.microsoft.com/office/drawing/2014/main" id="{82ED3940-8469-7BBC-E8A5-3CA6B429D0D0}"/>
              </a:ext>
            </a:extLst>
          </p:cNvPr>
          <p:cNvSpPr/>
          <p:nvPr/>
        </p:nvSpPr>
        <p:spPr bwMode="auto">
          <a:xfrm>
            <a:off x="12629892"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30" name="Oval 29">
            <a:extLst>
              <a:ext uri="{FF2B5EF4-FFF2-40B4-BE49-F238E27FC236}">
                <a16:creationId xmlns:a16="http://schemas.microsoft.com/office/drawing/2014/main" id="{91D92BF2-5771-7905-C50C-7334AE0270B6}"/>
              </a:ext>
            </a:extLst>
          </p:cNvPr>
          <p:cNvSpPr/>
          <p:nvPr/>
        </p:nvSpPr>
        <p:spPr bwMode="auto">
          <a:xfrm>
            <a:off x="13443062"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31" name="Oval 30">
            <a:extLst>
              <a:ext uri="{FF2B5EF4-FFF2-40B4-BE49-F238E27FC236}">
                <a16:creationId xmlns:a16="http://schemas.microsoft.com/office/drawing/2014/main" id="{D2395AEA-F4AF-7F4F-70D8-FAB875581E47}"/>
              </a:ext>
            </a:extLst>
          </p:cNvPr>
          <p:cNvSpPr/>
          <p:nvPr/>
        </p:nvSpPr>
        <p:spPr bwMode="auto">
          <a:xfrm>
            <a:off x="14256232"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32" name="Oval 31">
            <a:extLst>
              <a:ext uri="{FF2B5EF4-FFF2-40B4-BE49-F238E27FC236}">
                <a16:creationId xmlns:a16="http://schemas.microsoft.com/office/drawing/2014/main" id="{C4822F1B-D221-BEF8-17A6-16BB84121A9D}"/>
              </a:ext>
            </a:extLst>
          </p:cNvPr>
          <p:cNvSpPr/>
          <p:nvPr/>
        </p:nvSpPr>
        <p:spPr bwMode="auto">
          <a:xfrm>
            <a:off x="15069402" y="8587419"/>
            <a:ext cx="418012" cy="418012"/>
          </a:xfrm>
          <a:prstGeom prst="ellipse">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dirty="0">
              <a:ln>
                <a:noFill/>
              </a:ln>
              <a:solidFill>
                <a:schemeClr val="bg1"/>
              </a:solidFill>
              <a:effectLst/>
              <a:latin typeface="+mn-lt"/>
            </a:endParaRPr>
          </a:p>
        </p:txBody>
      </p:sp>
      <p:sp>
        <p:nvSpPr>
          <p:cNvPr id="34" name="Rectangle 33">
            <a:extLst>
              <a:ext uri="{FF2B5EF4-FFF2-40B4-BE49-F238E27FC236}">
                <a16:creationId xmlns:a16="http://schemas.microsoft.com/office/drawing/2014/main" id="{C49154BC-3ECC-133D-8133-9E8CEB7CCBBC}"/>
              </a:ext>
            </a:extLst>
          </p:cNvPr>
          <p:cNvSpPr/>
          <p:nvPr/>
        </p:nvSpPr>
        <p:spPr bwMode="auto">
          <a:xfrm>
            <a:off x="7690187" y="4205668"/>
            <a:ext cx="3132710" cy="1448298"/>
          </a:xfrm>
          <a:prstGeom prst="rect">
            <a:avLst/>
          </a:prstGeom>
          <a:solidFill>
            <a:srgbClr val="F4F4F4"/>
          </a:solidFill>
          <a:ln w="19050">
            <a:solidFill>
              <a:schemeClr val="tx2">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tx1"/>
                </a:solidFill>
                <a:effectLst/>
                <a:latin typeface="+mn-lt"/>
              </a:rPr>
              <a:t>Watson Studio</a:t>
            </a:r>
          </a:p>
          <a:p>
            <a:pPr marR="0" algn="ctr" defTabSz="914400" rtl="0" eaLnBrk="1" fontAlgn="base" latinLnBrk="0" hangingPunct="1">
              <a:lnSpc>
                <a:spcPct val="100000"/>
              </a:lnSpc>
              <a:spcBef>
                <a:spcPct val="0"/>
              </a:spcBef>
              <a:spcAft>
                <a:spcPct val="0"/>
              </a:spcAft>
              <a:buClrTx/>
              <a:buSzTx/>
              <a:tabLst/>
            </a:pPr>
            <a:r>
              <a:rPr lang="en-US" sz="3200" dirty="0">
                <a:solidFill>
                  <a:schemeClr val="tx1"/>
                </a:solidFill>
              </a:rPr>
              <a:t>$15/mo</a:t>
            </a:r>
            <a:endParaRPr kumimoji="0" lang="en-US" sz="3200" b="0" i="0" u="none" strike="noStrike" cap="none" normalizeH="0" baseline="0" dirty="0">
              <a:ln>
                <a:noFill/>
              </a:ln>
              <a:solidFill>
                <a:schemeClr val="tx1"/>
              </a:solidFill>
              <a:effectLst/>
              <a:latin typeface="+mn-lt"/>
            </a:endParaRPr>
          </a:p>
        </p:txBody>
      </p:sp>
      <p:sp>
        <p:nvSpPr>
          <p:cNvPr id="35" name="Rectangle 34">
            <a:extLst>
              <a:ext uri="{FF2B5EF4-FFF2-40B4-BE49-F238E27FC236}">
                <a16:creationId xmlns:a16="http://schemas.microsoft.com/office/drawing/2014/main" id="{BB0EEA9E-4671-164D-ECE1-4E283992A7A5}"/>
              </a:ext>
            </a:extLst>
          </p:cNvPr>
          <p:cNvSpPr/>
          <p:nvPr/>
        </p:nvSpPr>
        <p:spPr bwMode="auto">
          <a:xfrm>
            <a:off x="11808182" y="6173604"/>
            <a:ext cx="3132710" cy="1448298"/>
          </a:xfrm>
          <a:prstGeom prst="rect">
            <a:avLst/>
          </a:prstGeom>
          <a:solidFill>
            <a:srgbClr val="F4F4F4"/>
          </a:solidFill>
          <a:ln w="19050">
            <a:solidFill>
              <a:schemeClr val="tx2">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US" sz="3200" dirty="0">
                <a:solidFill>
                  <a:schemeClr val="tx1"/>
                </a:solidFill>
              </a:rPr>
              <a:t>Db2 Warehouse</a:t>
            </a:r>
          </a:p>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tx1"/>
                </a:solidFill>
                <a:effectLst/>
                <a:latin typeface="+mn-lt"/>
              </a:rPr>
              <a:t>$30/mo</a:t>
            </a:r>
          </a:p>
        </p:txBody>
      </p:sp>
      <p:sp>
        <p:nvSpPr>
          <p:cNvPr id="36" name="Rectangle 35">
            <a:extLst>
              <a:ext uri="{FF2B5EF4-FFF2-40B4-BE49-F238E27FC236}">
                <a16:creationId xmlns:a16="http://schemas.microsoft.com/office/drawing/2014/main" id="{D466039C-E62F-4EE5-C259-EABC4DFC06E7}"/>
              </a:ext>
            </a:extLst>
          </p:cNvPr>
          <p:cNvSpPr/>
          <p:nvPr/>
        </p:nvSpPr>
        <p:spPr bwMode="auto">
          <a:xfrm>
            <a:off x="15882572" y="8072276"/>
            <a:ext cx="3132710" cy="1448298"/>
          </a:xfrm>
          <a:prstGeom prst="rect">
            <a:avLst/>
          </a:prstGeom>
          <a:solidFill>
            <a:srgbClr val="F4F4F4"/>
          </a:solidFill>
          <a:ln w="19050">
            <a:solidFill>
              <a:schemeClr val="tx2">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US" sz="3200" dirty="0">
                <a:solidFill>
                  <a:schemeClr val="tx1"/>
                </a:solidFill>
              </a:rPr>
              <a:t>Object Storage</a:t>
            </a:r>
          </a:p>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tx1"/>
                </a:solidFill>
                <a:effectLst/>
                <a:latin typeface="+mn-lt"/>
              </a:rPr>
              <a:t>$40/mo</a:t>
            </a:r>
          </a:p>
        </p:txBody>
      </p:sp>
      <p:sp>
        <p:nvSpPr>
          <p:cNvPr id="37" name="IBM Db2 Warehouse on Cloud…">
            <a:extLst>
              <a:ext uri="{FF2B5EF4-FFF2-40B4-BE49-F238E27FC236}">
                <a16:creationId xmlns:a16="http://schemas.microsoft.com/office/drawing/2014/main" id="{D996137D-92FA-83D2-C1A8-2D43DC3075B7}"/>
              </a:ext>
            </a:extLst>
          </p:cNvPr>
          <p:cNvSpPr txBox="1"/>
          <p:nvPr/>
        </p:nvSpPr>
        <p:spPr>
          <a:xfrm>
            <a:off x="576071" y="9942813"/>
            <a:ext cx="23250165" cy="3485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spAutoFit/>
          </a:bodyPr>
          <a:lstStyle/>
          <a:p>
            <a:pPr marL="514350" marR="21431" indent="-514350" defTabSz="481013" hangingPunct="0">
              <a:buSzPct val="100000"/>
              <a:buAutoNum type="arabicPeriod"/>
              <a:defRPr sz="3000">
                <a:latin typeface="IBM Plex Sans"/>
                <a:ea typeface="IBM Plex Sans"/>
                <a:cs typeface="IBM Plex Sans"/>
                <a:sym typeface="IBM Plex Sans"/>
              </a:defRPr>
            </a:pPr>
            <a:r>
              <a:rPr lang="en-CA"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Client</a:t>
            </a:r>
            <a:r>
              <a:rPr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 purchases a subscription to Cloud Pak for Data </a:t>
            </a:r>
            <a:r>
              <a:rPr lang="en-US"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as a Service</a:t>
            </a:r>
            <a:r>
              <a:rPr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 totaling an amount of money necessary to run the set of services the </a:t>
            </a:r>
            <a:r>
              <a:rPr lang="en-US"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client</a:t>
            </a:r>
            <a:r>
              <a:rPr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 wants to run.</a:t>
            </a:r>
            <a:endParaRPr lang="en-CA"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endParaRPr>
          </a:p>
          <a:p>
            <a:pPr marL="514350" marR="21431" indent="-514350" defTabSz="481013" hangingPunct="0">
              <a:buSzPct val="100000"/>
              <a:buAutoNum type="arabicPeriod"/>
              <a:defRPr sz="3000">
                <a:latin typeface="IBM Plex Sans"/>
                <a:ea typeface="IBM Plex Sans"/>
                <a:cs typeface="IBM Plex Sans"/>
                <a:sym typeface="IBM Plex Sans"/>
              </a:defRPr>
            </a:pPr>
            <a:r>
              <a:rPr lang="en-CA"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Client</a:t>
            </a:r>
            <a:r>
              <a:rPr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 provisions the set of cloud services that will form their specific solution (i.e. Watson Studio + Cloud Object Storage + Db2 Warehouse)</a:t>
            </a:r>
            <a:r>
              <a:rPr lang="en-US"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a:t>
            </a:r>
          </a:p>
          <a:p>
            <a:pPr marL="514350" marR="21431" indent="-514350" defTabSz="481013" hangingPunct="0">
              <a:buSzPct val="100000"/>
              <a:buAutoNum type="arabicPeriod"/>
              <a:defRPr sz="3000">
                <a:latin typeface="IBM Plex Sans"/>
                <a:ea typeface="IBM Plex Sans"/>
                <a:cs typeface="IBM Plex Sans"/>
                <a:sym typeface="IBM Plex Sans"/>
              </a:defRPr>
            </a:pPr>
            <a:r>
              <a:rPr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Each service draws down on that subscription, consuming the purchased credits at its own rate </a:t>
            </a:r>
            <a:r>
              <a:rPr lang="en-US"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 </a:t>
            </a:r>
            <a:r>
              <a:rPr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(i.e. Db2 Warehouse consumes the subscription at $7.76/hr for an instance).</a:t>
            </a:r>
            <a:endParaRPr lang="en-CA"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endParaRPr>
          </a:p>
          <a:p>
            <a:pPr marL="514350" marR="21431" indent="-514350" defTabSz="481013" hangingPunct="0">
              <a:buSzPct val="100000"/>
              <a:buAutoNum type="arabicPeriod"/>
              <a:defRPr sz="3000">
                <a:latin typeface="IBM Plex Sans"/>
                <a:ea typeface="IBM Plex Sans"/>
                <a:cs typeface="IBM Plex Sans"/>
                <a:sym typeface="IBM Plex Sans"/>
              </a:defRPr>
            </a:pPr>
            <a:r>
              <a:rPr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If a </a:t>
            </a:r>
            <a:r>
              <a:rPr lang="en-CA"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client</a:t>
            </a:r>
            <a:r>
              <a:rPr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 runs out of credits by end of term, they’ll either go into overage mode (and pay a premium) or call up their favorite sales rep to purchase more credits.</a:t>
            </a:r>
            <a:endParaRPr lang="en-CA"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endParaRPr>
          </a:p>
          <a:p>
            <a:pPr marL="514350" marR="21431" indent="-514350" defTabSz="481013" hangingPunct="0">
              <a:buSzPct val="100000"/>
              <a:buAutoNum type="arabicPeriod"/>
              <a:defRPr sz="3000">
                <a:latin typeface="IBM Plex Sans"/>
                <a:ea typeface="IBM Plex Sans"/>
                <a:cs typeface="IBM Plex Sans"/>
                <a:sym typeface="IBM Plex Sans"/>
              </a:defRPr>
            </a:pPr>
            <a:r>
              <a:rPr sz="2800" kern="0" dirty="0">
                <a:solidFill>
                  <a:schemeClr val="tx2">
                    <a:lumMod val="10000"/>
                  </a:schemeClr>
                </a:solidFill>
                <a:uFill>
                  <a:solidFill>
                    <a:srgbClr val="000000"/>
                  </a:solidFill>
                </a:uFill>
                <a:latin typeface="IBM Plex Sans Light" panose="020B0403050203000203" pitchFamily="34" charset="0"/>
                <a:cs typeface="Arial" panose="020B0604020202020204" pitchFamily="34" charset="0"/>
                <a:sym typeface="IBM Plex Sans"/>
              </a:rPr>
              <a:t>Any unconsumed credits for the month roll over to the next month.</a:t>
            </a:r>
          </a:p>
        </p:txBody>
      </p:sp>
      <p:sp>
        <p:nvSpPr>
          <p:cNvPr id="38" name="}">
            <a:extLst>
              <a:ext uri="{FF2B5EF4-FFF2-40B4-BE49-F238E27FC236}">
                <a16:creationId xmlns:a16="http://schemas.microsoft.com/office/drawing/2014/main" id="{ADCED7A8-CA75-2F9E-402E-FADB639D49D7}"/>
              </a:ext>
            </a:extLst>
          </p:cNvPr>
          <p:cNvSpPr txBox="1"/>
          <p:nvPr/>
        </p:nvSpPr>
        <p:spPr>
          <a:xfrm>
            <a:off x="19410440" y="3805522"/>
            <a:ext cx="1304505" cy="5578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spAutoFit/>
          </a:bodyPr>
          <a:lstStyle>
            <a:lvl1pPr>
              <a:defRPr sz="35000">
                <a:latin typeface="IBM Plex Sans ExtraLight"/>
                <a:ea typeface="IBM Plex Sans ExtraLight"/>
                <a:cs typeface="IBM Plex Sans ExtraLight"/>
                <a:sym typeface="IBM Plex Sans ExtraLight"/>
              </a:defRPr>
            </a:lvl1pPr>
          </a:lstStyle>
          <a:p>
            <a:pPr marL="21431" marR="21431" algn="ctr" defTabSz="481013" hangingPunct="0"/>
            <a:r>
              <a:rPr sz="36000" kern="0" dirty="0">
                <a:solidFill>
                  <a:srgbClr val="000000"/>
                </a:solidFill>
                <a:uFill>
                  <a:solidFill>
                    <a:srgbClr val="000000"/>
                  </a:solidFill>
                </a:uFill>
              </a:rPr>
              <a:t>}</a:t>
            </a:r>
          </a:p>
        </p:txBody>
      </p:sp>
      <p:sp>
        <p:nvSpPr>
          <p:cNvPr id="39" name="TextBox 38">
            <a:extLst>
              <a:ext uri="{FF2B5EF4-FFF2-40B4-BE49-F238E27FC236}">
                <a16:creationId xmlns:a16="http://schemas.microsoft.com/office/drawing/2014/main" id="{13816EC8-1DF5-D18D-5FE8-323E90FEE49C}"/>
              </a:ext>
            </a:extLst>
          </p:cNvPr>
          <p:cNvSpPr txBox="1"/>
          <p:nvPr/>
        </p:nvSpPr>
        <p:spPr>
          <a:xfrm>
            <a:off x="20824311" y="5968008"/>
            <a:ext cx="3001925" cy="933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buSzPct val="100000"/>
            </a:pPr>
            <a:r>
              <a:rPr lang="en-US" sz="4800" dirty="0">
                <a:solidFill>
                  <a:schemeClr val="accent1"/>
                </a:solidFill>
                <a:cs typeface="Arial" panose="020B0604020202020204" pitchFamily="34" charset="0"/>
              </a:rPr>
              <a:t>$15 Remaining</a:t>
            </a:r>
          </a:p>
        </p:txBody>
      </p:sp>
    </p:spTree>
    <p:extLst>
      <p:ext uri="{BB962C8B-B14F-4D97-AF65-F5344CB8AC3E}">
        <p14:creationId xmlns:p14="http://schemas.microsoft.com/office/powerpoint/2010/main" val="151856009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1D3F-C9E0-4C40-1B83-AE5239E28E6A}"/>
              </a:ext>
            </a:extLst>
          </p:cNvPr>
          <p:cNvSpPr>
            <a:spLocks noGrp="1"/>
          </p:cNvSpPr>
          <p:nvPr>
            <p:ph type="title"/>
          </p:nvPr>
        </p:nvSpPr>
        <p:spPr>
          <a:xfrm>
            <a:off x="576071" y="384048"/>
            <a:ext cx="20165693" cy="2859087"/>
          </a:xfrm>
        </p:spPr>
        <p:txBody>
          <a:bodyPr/>
          <a:lstStyle/>
          <a:p>
            <a:r>
              <a:rPr lang="en-US" sz="6600" dirty="0"/>
              <a:t>Is </a:t>
            </a:r>
            <a:r>
              <a:rPr lang="en-US" sz="6600" dirty="0">
                <a:solidFill>
                  <a:schemeClr val="accent1"/>
                </a:solidFill>
              </a:rPr>
              <a:t>Cloud Pak for Data as a Service </a:t>
            </a:r>
            <a:r>
              <a:rPr lang="en-US" sz="6600" dirty="0"/>
              <a:t>right for a client?</a:t>
            </a:r>
          </a:p>
        </p:txBody>
      </p:sp>
      <p:sp>
        <p:nvSpPr>
          <p:cNvPr id="3" name="Rectangle 2">
            <a:extLst>
              <a:ext uri="{FF2B5EF4-FFF2-40B4-BE49-F238E27FC236}">
                <a16:creationId xmlns:a16="http://schemas.microsoft.com/office/drawing/2014/main" id="{343EAE91-CEF0-0173-9DF2-DC2C1B3C9BDF}"/>
              </a:ext>
            </a:extLst>
          </p:cNvPr>
          <p:cNvSpPr/>
          <p:nvPr/>
        </p:nvSpPr>
        <p:spPr bwMode="auto">
          <a:xfrm>
            <a:off x="12193587" y="2189018"/>
            <a:ext cx="10515523" cy="10612582"/>
          </a:xfrm>
          <a:prstGeom prst="rect">
            <a:avLst/>
          </a:prstGeom>
          <a:solidFill>
            <a:srgbClr val="EDF5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buSzPct val="100000"/>
              <a:defRPr/>
            </a:pPr>
            <a:r>
              <a:rPr lang="en-US" sz="3200" kern="100" dirty="0">
                <a:solidFill>
                  <a:srgbClr val="000000"/>
                </a:solidFill>
                <a:latin typeface="IBM Plex Sans Medium" panose="020B0503050203000203" pitchFamily="34" charset="0"/>
                <a:cs typeface="Times New Roman" panose="02020603050405020304" pitchFamily="18" charset="0"/>
              </a:rPr>
              <a:t>Cloud Pak for Data as a Service</a:t>
            </a:r>
          </a:p>
          <a:p>
            <a:pPr defTabSz="2437912">
              <a:lnSpc>
                <a:spcPct val="110000"/>
              </a:lnSpc>
              <a:buSzPct val="100000"/>
              <a:defRPr/>
            </a:pPr>
            <a:endParaRPr lang="en-US" sz="2400" b="1" kern="0" dirty="0">
              <a:solidFill>
                <a:srgbClr val="000000"/>
              </a:solidFill>
              <a:latin typeface="IBM Plex Sans SmBld" panose="020B0503050203000203" pitchFamily="34" charset="0"/>
              <a:sym typeface="IBM Plex Sans Light"/>
            </a:endParaRPr>
          </a:p>
          <a:p>
            <a:pPr defTabSz="2437912">
              <a:lnSpc>
                <a:spcPct val="110000"/>
              </a:lnSpc>
              <a:buSzPct val="100000"/>
              <a:defRPr/>
            </a:pPr>
            <a:endParaRPr lang="en-US" sz="2400" b="1" kern="0" dirty="0">
              <a:solidFill>
                <a:srgbClr val="000000"/>
              </a:solidFill>
              <a:latin typeface="IBM Plex Sans SmBld" panose="020B0503050203000203" pitchFamily="34" charset="0"/>
              <a:sym typeface="IBM Plex Sans Light"/>
            </a:endParaRPr>
          </a:p>
          <a:p>
            <a:pPr defTabSz="1829014">
              <a:lnSpc>
                <a:spcPct val="110000"/>
              </a:lnSpc>
              <a:defRPr/>
            </a:pPr>
            <a:endParaRPr lang="en-US" sz="2800" kern="100" dirty="0">
              <a:solidFill>
                <a:srgbClr val="000000"/>
              </a:solidFill>
              <a:latin typeface="IBM Plex Sans Light" panose="020B0403050203000203"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3AB587D4-889D-97BB-9646-2CF6F05CDFC6}"/>
              </a:ext>
            </a:extLst>
          </p:cNvPr>
          <p:cNvSpPr/>
          <p:nvPr/>
        </p:nvSpPr>
        <p:spPr bwMode="auto">
          <a:xfrm>
            <a:off x="12193587" y="2189016"/>
            <a:ext cx="95472" cy="894799"/>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a:solidFill>
                <a:srgbClr val="FFFFFF"/>
              </a:solidFill>
              <a:latin typeface="IBM Plex Sans Light"/>
            </a:endParaRPr>
          </a:p>
        </p:txBody>
      </p:sp>
      <p:sp>
        <p:nvSpPr>
          <p:cNvPr id="5" name="Rectangle 4">
            <a:extLst>
              <a:ext uri="{FF2B5EF4-FFF2-40B4-BE49-F238E27FC236}">
                <a16:creationId xmlns:a16="http://schemas.microsoft.com/office/drawing/2014/main" id="{0C4B1AFF-CF02-36B3-DE21-A8E51036074C}"/>
              </a:ext>
            </a:extLst>
          </p:cNvPr>
          <p:cNvSpPr/>
          <p:nvPr/>
        </p:nvSpPr>
        <p:spPr bwMode="auto">
          <a:xfrm>
            <a:off x="576071" y="2189017"/>
            <a:ext cx="10515523" cy="10612582"/>
          </a:xfrm>
          <a:prstGeom prst="rect">
            <a:avLst/>
          </a:prstGeom>
          <a:solidFill>
            <a:srgbClr val="F4F4F4"/>
          </a:solidFill>
          <a:ln w="15875">
            <a:solidFill>
              <a:schemeClr val="tx2">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buSzPct val="100000"/>
              <a:defRPr/>
            </a:pPr>
            <a:r>
              <a:rPr lang="en-US" sz="3200" kern="100" dirty="0">
                <a:solidFill>
                  <a:srgbClr val="000000"/>
                </a:solidFill>
                <a:latin typeface="IBM Plex Sans Medium" panose="020B0503050203000203" pitchFamily="34" charset="0"/>
                <a:cs typeface="Times New Roman" panose="02020603050405020304" pitchFamily="18" charset="0"/>
              </a:rPr>
              <a:t>Cloud Pak for Data Software</a:t>
            </a:r>
          </a:p>
          <a:p>
            <a:pPr defTabSz="2437912">
              <a:lnSpc>
                <a:spcPct val="110000"/>
              </a:lnSpc>
              <a:buSzPct val="100000"/>
              <a:defRPr/>
            </a:pPr>
            <a:endParaRPr lang="en-US" sz="2400" b="1" kern="0" dirty="0">
              <a:solidFill>
                <a:srgbClr val="000000"/>
              </a:solidFill>
              <a:latin typeface="IBM Plex Sans SmBld" panose="020B0503050203000203" pitchFamily="34" charset="0"/>
              <a:sym typeface="IBM Plex Sans Light"/>
            </a:endParaRPr>
          </a:p>
          <a:p>
            <a:pPr defTabSz="2437912">
              <a:lnSpc>
                <a:spcPct val="110000"/>
              </a:lnSpc>
              <a:buSzPct val="100000"/>
              <a:defRPr/>
            </a:pPr>
            <a:endParaRPr lang="en-US" sz="2000" b="1" kern="0" dirty="0">
              <a:solidFill>
                <a:srgbClr val="000000"/>
              </a:solidFill>
              <a:latin typeface="IBM Plex Sans SmBld" panose="020B0503050203000203" pitchFamily="34" charset="0"/>
              <a:sym typeface="IBM Plex Sans Light"/>
            </a:endParaRPr>
          </a:p>
          <a:p>
            <a:pPr defTabSz="1829014">
              <a:lnSpc>
                <a:spcPct val="110000"/>
              </a:lnSpc>
              <a:defRPr/>
            </a:pPr>
            <a:endParaRPr lang="en-US" sz="2400" kern="100" dirty="0">
              <a:solidFill>
                <a:srgbClr val="000000"/>
              </a:solidFill>
              <a:latin typeface="IBM Plex Sans Light" panose="020B0403050203000203"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AEEC893-E2F2-EDBE-3E2B-1C72A4329FF1}"/>
              </a:ext>
            </a:extLst>
          </p:cNvPr>
          <p:cNvSpPr/>
          <p:nvPr/>
        </p:nvSpPr>
        <p:spPr bwMode="auto">
          <a:xfrm>
            <a:off x="576071" y="2189016"/>
            <a:ext cx="95472" cy="894799"/>
          </a:xfrm>
          <a:prstGeom prst="rect">
            <a:avLst/>
          </a:prstGeom>
          <a:solidFill>
            <a:schemeClr val="tx2">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a:solidFill>
                <a:srgbClr val="FFFFFF"/>
              </a:solidFill>
              <a:latin typeface="IBM Plex Sans Light"/>
            </a:endParaRPr>
          </a:p>
        </p:txBody>
      </p:sp>
      <p:sp>
        <p:nvSpPr>
          <p:cNvPr id="7" name="TextBox 6">
            <a:extLst>
              <a:ext uri="{FF2B5EF4-FFF2-40B4-BE49-F238E27FC236}">
                <a16:creationId xmlns:a16="http://schemas.microsoft.com/office/drawing/2014/main" id="{5BCD35B1-D300-4600-BC74-24F0DD3BB77A}"/>
              </a:ext>
            </a:extLst>
          </p:cNvPr>
          <p:cNvSpPr txBox="1"/>
          <p:nvPr/>
        </p:nvSpPr>
        <p:spPr>
          <a:xfrm>
            <a:off x="942109" y="3655660"/>
            <a:ext cx="9476509" cy="4516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571500" indent="-571500" algn="l" defTabSz="2438400">
              <a:spcAft>
                <a:spcPts val="1000"/>
              </a:spcAft>
              <a:buSzPct val="100000"/>
              <a:buFont typeface="Arial" panose="020B0604020202020204" pitchFamily="34" charset="0"/>
              <a:buChar char="•"/>
            </a:pPr>
            <a:r>
              <a:rPr lang="en-US" sz="3400" dirty="0">
                <a:cs typeface="Arial" panose="020B0604020202020204" pitchFamily="34" charset="0"/>
              </a:rPr>
              <a:t>Runs on any cloud, including on-prem</a:t>
            </a:r>
          </a:p>
          <a:p>
            <a:pPr marL="571500" indent="-571500" algn="l" defTabSz="2438400">
              <a:spcAft>
                <a:spcPts val="1000"/>
              </a:spcAft>
              <a:buSzPct val="100000"/>
              <a:buFont typeface="Arial" panose="020B0604020202020204" pitchFamily="34" charset="0"/>
              <a:buChar char="•"/>
            </a:pPr>
            <a:r>
              <a:rPr lang="en-US" sz="3400" dirty="0">
                <a:cs typeface="Arial" panose="020B0604020202020204" pitchFamily="34" charset="0"/>
              </a:rPr>
              <a:t>Self-managed, optional deployment automation</a:t>
            </a:r>
          </a:p>
          <a:p>
            <a:pPr marL="571500" indent="-571500" algn="l" defTabSz="2438400">
              <a:spcAft>
                <a:spcPts val="1000"/>
              </a:spcAft>
              <a:buSzPct val="100000"/>
              <a:buFont typeface="Arial" panose="020B0604020202020204" pitchFamily="34" charset="0"/>
              <a:buChar char="•"/>
            </a:pPr>
            <a:r>
              <a:rPr lang="en-US" sz="3400" dirty="0">
                <a:cs typeface="Arial" panose="020B0604020202020204" pitchFamily="34" charset="0"/>
              </a:rPr>
              <a:t>VPC based (Committed Term or Perpetual License)</a:t>
            </a:r>
          </a:p>
          <a:p>
            <a:pPr marL="571500" indent="-571500" algn="l" defTabSz="2438400">
              <a:spcAft>
                <a:spcPts val="1000"/>
              </a:spcAft>
              <a:buSzPct val="100000"/>
              <a:buFont typeface="Arial" panose="020B0604020202020204" pitchFamily="34" charset="0"/>
              <a:buChar char="•"/>
            </a:pPr>
            <a:r>
              <a:rPr lang="en-US" sz="3400" dirty="0">
                <a:cs typeface="Arial" panose="020B0604020202020204" pitchFamily="34" charset="0"/>
              </a:rPr>
              <a:t>Integration provided in platform across services</a:t>
            </a:r>
          </a:p>
          <a:p>
            <a:pPr algn="l" defTabSz="2438400">
              <a:buSzPct val="100000"/>
            </a:pPr>
            <a:endParaRPr lang="en-US" sz="2400" dirty="0">
              <a:cs typeface="Arial" panose="020B0604020202020204" pitchFamily="34" charset="0"/>
            </a:endParaRPr>
          </a:p>
        </p:txBody>
      </p:sp>
      <p:sp>
        <p:nvSpPr>
          <p:cNvPr id="8" name="TextBox 7">
            <a:extLst>
              <a:ext uri="{FF2B5EF4-FFF2-40B4-BE49-F238E27FC236}">
                <a16:creationId xmlns:a16="http://schemas.microsoft.com/office/drawing/2014/main" id="{F35BAF59-6B5F-A72E-A67F-0E2970D724EE}"/>
              </a:ext>
            </a:extLst>
          </p:cNvPr>
          <p:cNvSpPr txBox="1"/>
          <p:nvPr/>
        </p:nvSpPr>
        <p:spPr>
          <a:xfrm>
            <a:off x="12713093" y="3655660"/>
            <a:ext cx="9476509" cy="40455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571500" indent="-571500" algn="l" defTabSz="2438400">
              <a:spcAft>
                <a:spcPts val="1000"/>
              </a:spcAft>
              <a:buSzPct val="100000"/>
              <a:buFont typeface="Arial" panose="020B0604020202020204" pitchFamily="34" charset="0"/>
              <a:buChar char="•"/>
            </a:pPr>
            <a:r>
              <a:rPr lang="en-US" sz="3400" dirty="0">
                <a:cs typeface="Arial" panose="020B0604020202020204" pitchFamily="34" charset="0"/>
              </a:rPr>
              <a:t>Runs on IBM Cloud</a:t>
            </a:r>
          </a:p>
          <a:p>
            <a:pPr marL="571500" indent="-571500" algn="l" defTabSz="2438400">
              <a:spcAft>
                <a:spcPts val="1000"/>
              </a:spcAft>
              <a:buSzPct val="100000"/>
              <a:buFont typeface="Arial" panose="020B0604020202020204" pitchFamily="34" charset="0"/>
              <a:buChar char="•"/>
            </a:pPr>
            <a:r>
              <a:rPr lang="en-US" sz="3400" dirty="0">
                <a:cs typeface="Arial" panose="020B0604020202020204" pitchFamily="34" charset="0"/>
              </a:rPr>
              <a:t>Fully managed by IBM</a:t>
            </a:r>
          </a:p>
          <a:p>
            <a:pPr marL="571500" indent="-571500" algn="l" defTabSz="2438400">
              <a:spcAft>
                <a:spcPts val="1000"/>
              </a:spcAft>
              <a:buSzPct val="100000"/>
              <a:buFont typeface="Arial" panose="020B0604020202020204" pitchFamily="34" charset="0"/>
              <a:buChar char="•"/>
            </a:pPr>
            <a:r>
              <a:rPr lang="en-US" sz="3400" dirty="0">
                <a:cs typeface="Arial" panose="020B0604020202020204" pitchFamily="34" charset="0"/>
              </a:rPr>
              <a:t>Usage (API calls, users, </a:t>
            </a:r>
            <a:r>
              <a:rPr lang="en-US" sz="3400" dirty="0" err="1">
                <a:cs typeface="Arial" panose="020B0604020202020204" pitchFamily="34" charset="0"/>
              </a:rPr>
              <a:t>etc</a:t>
            </a:r>
            <a:r>
              <a:rPr lang="en-US" sz="3400" dirty="0">
                <a:cs typeface="Arial" panose="020B0604020202020204" pitchFamily="34" charset="0"/>
              </a:rPr>
              <a:t>) based (SaaS Subscription)</a:t>
            </a:r>
          </a:p>
          <a:p>
            <a:pPr marL="571500" indent="-571500" algn="l" defTabSz="2438400">
              <a:spcAft>
                <a:spcPts val="1000"/>
              </a:spcAft>
              <a:buSzPct val="100000"/>
              <a:buFont typeface="Arial" panose="020B0604020202020204" pitchFamily="34" charset="0"/>
              <a:buChar char="•"/>
            </a:pPr>
            <a:r>
              <a:rPr lang="en-US" sz="3400" dirty="0">
                <a:cs typeface="Arial" panose="020B0604020202020204" pitchFamily="34" charset="0"/>
              </a:rPr>
              <a:t>Integration provided in platform across services</a:t>
            </a:r>
          </a:p>
          <a:p>
            <a:pPr algn="l" defTabSz="2438400">
              <a:buSzPct val="100000"/>
            </a:pPr>
            <a:endParaRPr lang="en-US" sz="2400" dirty="0">
              <a:cs typeface="Arial" panose="020B0604020202020204" pitchFamily="34" charset="0"/>
            </a:endParaRPr>
          </a:p>
        </p:txBody>
      </p:sp>
      <p:sp>
        <p:nvSpPr>
          <p:cNvPr id="9" name="Rectangle 8">
            <a:extLst>
              <a:ext uri="{FF2B5EF4-FFF2-40B4-BE49-F238E27FC236}">
                <a16:creationId xmlns:a16="http://schemas.microsoft.com/office/drawing/2014/main" id="{742E1CAD-B8E0-FBA6-F312-6C237EDBB9D5}"/>
              </a:ext>
            </a:extLst>
          </p:cNvPr>
          <p:cNvSpPr/>
          <p:nvPr/>
        </p:nvSpPr>
        <p:spPr bwMode="auto">
          <a:xfrm>
            <a:off x="942109" y="8172242"/>
            <a:ext cx="9476509" cy="4213722"/>
          </a:xfrm>
          <a:prstGeom prst="rect">
            <a:avLst/>
          </a:prstGeom>
          <a:solidFill>
            <a:schemeClr val="bg1"/>
          </a:solidFill>
          <a:ln w="19050">
            <a:solidFill>
              <a:schemeClr val="tx2">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sz="3200" u="none" strike="noStrike" cap="none" normalizeH="0" baseline="0" dirty="0">
                <a:ln>
                  <a:noFill/>
                </a:ln>
                <a:solidFill>
                  <a:schemeClr val="tx1"/>
                </a:solidFill>
                <a:effectLst/>
                <a:latin typeface="IBM Plex Sans Medium" panose="020B0503050203000203" pitchFamily="34" charset="0"/>
              </a:rPr>
              <a:t>Best for:</a:t>
            </a:r>
          </a:p>
          <a:p>
            <a:pPr marR="0" algn="l" defTabSz="914400" rtl="0" eaLnBrk="1" fontAlgn="base" latinLnBrk="0" hangingPunct="1">
              <a:lnSpc>
                <a:spcPct val="100000"/>
              </a:lnSpc>
              <a:spcBef>
                <a:spcPct val="0"/>
              </a:spcBef>
              <a:spcAft>
                <a:spcPct val="0"/>
              </a:spcAft>
              <a:buClrTx/>
              <a:buSzTx/>
              <a:tabLst/>
            </a:pPr>
            <a:endParaRPr lang="en-US" sz="3200" dirty="0">
              <a:solidFill>
                <a:schemeClr val="tx1"/>
              </a:solidFill>
            </a:endParaRPr>
          </a:p>
          <a:p>
            <a:pPr marL="457200" marR="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3200" b="0" i="0" u="none" strike="noStrike" cap="none" normalizeH="0" baseline="0" dirty="0">
                <a:ln>
                  <a:noFill/>
                </a:ln>
                <a:solidFill>
                  <a:schemeClr val="tx1"/>
                </a:solidFill>
                <a:effectLst/>
                <a:latin typeface="+mn-lt"/>
              </a:rPr>
              <a:t>Need a platform to catalog, govern, transform, and analyze data</a:t>
            </a:r>
          </a:p>
          <a:p>
            <a:pPr marL="457200" marR="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3200" dirty="0">
                <a:solidFill>
                  <a:schemeClr val="tx1"/>
                </a:solidFill>
              </a:rPr>
              <a:t>Have requirements for greater isolation and customization (security, availability, etc.)</a:t>
            </a:r>
          </a:p>
          <a:p>
            <a:pPr marL="457200" marR="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3200" b="0" i="0" u="none" strike="noStrike" cap="none" normalizeH="0" baseline="0" dirty="0">
                <a:ln>
                  <a:noFill/>
                </a:ln>
                <a:solidFill>
                  <a:schemeClr val="tx1"/>
                </a:solidFill>
                <a:effectLst/>
                <a:latin typeface="+mn-lt"/>
              </a:rPr>
              <a:t>Have skills to leverage in the solution components (OpenShift, Db2, Cognos, etc.)</a:t>
            </a:r>
          </a:p>
        </p:txBody>
      </p:sp>
      <p:sp>
        <p:nvSpPr>
          <p:cNvPr id="11" name="Rectangle 10">
            <a:extLst>
              <a:ext uri="{FF2B5EF4-FFF2-40B4-BE49-F238E27FC236}">
                <a16:creationId xmlns:a16="http://schemas.microsoft.com/office/drawing/2014/main" id="{D9849EE1-0524-E5A1-E30D-C4DEEB6D1104}"/>
              </a:ext>
            </a:extLst>
          </p:cNvPr>
          <p:cNvSpPr/>
          <p:nvPr/>
        </p:nvSpPr>
        <p:spPr bwMode="auto">
          <a:xfrm>
            <a:off x="12713093" y="8172242"/>
            <a:ext cx="9476509" cy="4213722"/>
          </a:xfrm>
          <a:prstGeom prst="rect">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sz="3200" u="none" strike="noStrike" cap="none" normalizeH="0" baseline="0" dirty="0">
                <a:ln>
                  <a:noFill/>
                </a:ln>
                <a:solidFill>
                  <a:schemeClr val="tx1"/>
                </a:solidFill>
                <a:effectLst/>
                <a:latin typeface="IBM Plex Sans Medium" panose="020B0503050203000203" pitchFamily="34" charset="0"/>
              </a:rPr>
              <a:t>Best for:</a:t>
            </a:r>
          </a:p>
          <a:p>
            <a:pPr marR="0" algn="l" defTabSz="914400" rtl="0" eaLnBrk="1" fontAlgn="base" latinLnBrk="0" hangingPunct="1">
              <a:lnSpc>
                <a:spcPct val="100000"/>
              </a:lnSpc>
              <a:spcBef>
                <a:spcPct val="0"/>
              </a:spcBef>
              <a:spcAft>
                <a:spcPct val="0"/>
              </a:spcAft>
              <a:buClrTx/>
              <a:buSzTx/>
              <a:tabLst/>
            </a:pPr>
            <a:endParaRPr lang="en-US" sz="3200" dirty="0">
              <a:solidFill>
                <a:schemeClr val="tx1"/>
              </a:solidFill>
            </a:endParaRPr>
          </a:p>
          <a:p>
            <a:pPr marL="457200" marR="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3200" b="0" i="0" u="none" strike="noStrike" cap="none" normalizeH="0" baseline="0" dirty="0">
                <a:ln>
                  <a:noFill/>
                </a:ln>
                <a:solidFill>
                  <a:schemeClr val="tx1"/>
                </a:solidFill>
                <a:effectLst/>
                <a:latin typeface="+mn-lt"/>
              </a:rPr>
              <a:t>Standardized on as-a-service for data driven workloads</a:t>
            </a:r>
          </a:p>
          <a:p>
            <a:pPr marL="457200" marR="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3200" dirty="0">
                <a:solidFill>
                  <a:schemeClr val="tx1"/>
                </a:solidFill>
              </a:rPr>
              <a:t>Need flexibility and speed</a:t>
            </a:r>
          </a:p>
          <a:p>
            <a:pPr marL="457200" marR="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3200" b="0" i="0" u="none" strike="noStrike" cap="none" normalizeH="0" baseline="0" dirty="0">
                <a:ln>
                  <a:noFill/>
                </a:ln>
                <a:solidFill>
                  <a:schemeClr val="tx1"/>
                </a:solidFill>
                <a:effectLst/>
                <a:latin typeface="+mn-lt"/>
              </a:rPr>
              <a:t>Need a turnkey solution with compliance</a:t>
            </a:r>
          </a:p>
          <a:p>
            <a:pPr marL="457200" marR="0" indent="-4572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3200" dirty="0">
                <a:solidFill>
                  <a:schemeClr val="tx1"/>
                </a:solidFill>
              </a:rPr>
              <a:t>Don’t have the skillset or desire to manage the software stack</a:t>
            </a:r>
            <a:endParaRPr kumimoji="0" lang="en-US" sz="3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00659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2316-C10C-54D6-F414-9CCDC58DE058}"/>
              </a:ext>
            </a:extLst>
          </p:cNvPr>
          <p:cNvSpPr>
            <a:spLocks noGrp="1"/>
          </p:cNvSpPr>
          <p:nvPr>
            <p:ph type="title"/>
          </p:nvPr>
        </p:nvSpPr>
        <p:spPr>
          <a:xfrm>
            <a:off x="576072" y="384049"/>
            <a:ext cx="16365728" cy="1139951"/>
          </a:xfrm>
        </p:spPr>
        <p:txBody>
          <a:bodyPr/>
          <a:lstStyle/>
          <a:p>
            <a:r>
              <a:rPr lang="en-US" sz="7200" dirty="0"/>
              <a:t>Trial for Cloud Pak for Data as a Service</a:t>
            </a:r>
          </a:p>
        </p:txBody>
      </p:sp>
      <p:pic>
        <p:nvPicPr>
          <p:cNvPr id="3" name="Picture 2">
            <a:extLst>
              <a:ext uri="{FF2B5EF4-FFF2-40B4-BE49-F238E27FC236}">
                <a16:creationId xmlns:a16="http://schemas.microsoft.com/office/drawing/2014/main" id="{0D89C1F0-146C-7CCE-3A5A-5AE512B79BE2}"/>
              </a:ext>
            </a:extLst>
          </p:cNvPr>
          <p:cNvPicPr>
            <a:picLocks noChangeAspect="1"/>
          </p:cNvPicPr>
          <p:nvPr/>
        </p:nvPicPr>
        <p:blipFill>
          <a:blip r:embed="rId3"/>
          <a:stretch>
            <a:fillRect/>
          </a:stretch>
        </p:blipFill>
        <p:spPr>
          <a:xfrm>
            <a:off x="1150067" y="2536952"/>
            <a:ext cx="22087039" cy="10794999"/>
          </a:xfrm>
          <a:prstGeom prst="rect">
            <a:avLst/>
          </a:prstGeom>
        </p:spPr>
      </p:pic>
      <p:sp>
        <p:nvSpPr>
          <p:cNvPr id="4" name="TextBox 3">
            <a:extLst>
              <a:ext uri="{FF2B5EF4-FFF2-40B4-BE49-F238E27FC236}">
                <a16:creationId xmlns:a16="http://schemas.microsoft.com/office/drawing/2014/main" id="{F76A36AF-C693-D986-4CC7-2B738F3942C6}"/>
              </a:ext>
            </a:extLst>
          </p:cNvPr>
          <p:cNvSpPr txBox="1"/>
          <p:nvPr/>
        </p:nvSpPr>
        <p:spPr>
          <a:xfrm>
            <a:off x="1150067" y="1712976"/>
            <a:ext cx="9575800" cy="63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sz="3600" dirty="0">
                <a:solidFill>
                  <a:schemeClr val="accent1"/>
                </a:solidFill>
                <a:latin typeface="+mn-lt"/>
                <a:hlinkClick r:id="rId4"/>
              </a:rPr>
              <a:t>→ </a:t>
            </a:r>
            <a:r>
              <a:rPr lang="en-US" dirty="0">
                <a:cs typeface="Arial" panose="020B0604020202020204" pitchFamily="34" charset="0"/>
              </a:rPr>
              <a:t>http://dataplatform.cloud.ibm.com</a:t>
            </a:r>
          </a:p>
        </p:txBody>
      </p:sp>
    </p:spTree>
    <p:extLst>
      <p:ext uri="{BB962C8B-B14F-4D97-AF65-F5344CB8AC3E}">
        <p14:creationId xmlns:p14="http://schemas.microsoft.com/office/powerpoint/2010/main" val="279062760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4BF7860-50F8-F9E6-1B7B-DD4537758EA0}"/>
              </a:ext>
            </a:extLst>
          </p:cNvPr>
          <p:cNvSpPr txBox="1">
            <a:spLocks/>
          </p:cNvSpPr>
          <p:nvPr/>
        </p:nvSpPr>
        <p:spPr>
          <a:xfrm>
            <a:off x="8662834" y="5905017"/>
            <a:ext cx="6226135" cy="4352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spcBef>
                <a:spcPts val="1200"/>
              </a:spcBef>
            </a:pPr>
            <a:r>
              <a:rPr lang="en-US" sz="3200" b="1" kern="0" dirty="0">
                <a:solidFill>
                  <a:schemeClr val="accent1"/>
                </a:solidFill>
                <a:latin typeface="+mn-lt"/>
              </a:rPr>
              <a:t>Data Lake &amp; Data Warehouse</a:t>
            </a:r>
          </a:p>
          <a:p>
            <a:pPr>
              <a:lnSpc>
                <a:spcPct val="100000"/>
              </a:lnSpc>
              <a:spcBef>
                <a:spcPts val="1200"/>
              </a:spcBef>
            </a:pPr>
            <a:r>
              <a:rPr lang="en-US" sz="3200" dirty="0">
                <a:latin typeface="+mn-lt"/>
              </a:rPr>
              <a:t>Convergence to a single query engine, decoupled from storage to support enterprise BI and AI</a:t>
            </a:r>
          </a:p>
          <a:p>
            <a:pPr>
              <a:lnSpc>
                <a:spcPct val="100000"/>
              </a:lnSpc>
              <a:spcBef>
                <a:spcPts val="1200"/>
              </a:spcBef>
            </a:pPr>
            <a:endParaRPr lang="en-US" sz="3200" dirty="0">
              <a:latin typeface="+mn-lt"/>
            </a:endParaRPr>
          </a:p>
          <a:p>
            <a:pPr>
              <a:lnSpc>
                <a:spcPct val="100000"/>
              </a:lnSpc>
              <a:spcBef>
                <a:spcPts val="1200"/>
              </a:spcBef>
            </a:pPr>
            <a:endParaRPr lang="en-US" sz="3200" dirty="0">
              <a:latin typeface="+mn-lt"/>
            </a:endParaRPr>
          </a:p>
          <a:p>
            <a:pPr defTabSz="914194">
              <a:lnSpc>
                <a:spcPct val="100000"/>
              </a:lnSpc>
              <a:spcBef>
                <a:spcPts val="1200"/>
              </a:spcBef>
              <a:defRPr/>
            </a:pPr>
            <a:endParaRPr lang="en-US" sz="3200" b="1" dirty="0">
              <a:latin typeface="+mn-lt"/>
            </a:endParaRPr>
          </a:p>
          <a:p>
            <a:pPr defTabSz="914194">
              <a:lnSpc>
                <a:spcPct val="100000"/>
              </a:lnSpc>
              <a:spcBef>
                <a:spcPts val="1200"/>
              </a:spcBef>
              <a:defRPr/>
            </a:pPr>
            <a:endParaRPr lang="en-US" sz="3200" b="1" dirty="0">
              <a:solidFill>
                <a:srgbClr val="424242"/>
              </a:solidFill>
              <a:latin typeface="+mn-lt"/>
            </a:endParaRPr>
          </a:p>
        </p:txBody>
      </p:sp>
      <p:sp>
        <p:nvSpPr>
          <p:cNvPr id="10" name="Text Placeholder 5">
            <a:extLst>
              <a:ext uri="{FF2B5EF4-FFF2-40B4-BE49-F238E27FC236}">
                <a16:creationId xmlns:a16="http://schemas.microsoft.com/office/drawing/2014/main" id="{457CC23C-54B2-8091-E4A8-549B80F37FCC}"/>
              </a:ext>
            </a:extLst>
          </p:cNvPr>
          <p:cNvSpPr txBox="1">
            <a:spLocks/>
          </p:cNvSpPr>
          <p:nvPr/>
        </p:nvSpPr>
        <p:spPr>
          <a:xfrm>
            <a:off x="1217438" y="5905018"/>
            <a:ext cx="5030632" cy="4381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spcBef>
                <a:spcPts val="1200"/>
              </a:spcBef>
            </a:pPr>
            <a:r>
              <a:rPr lang="en-US" sz="3200" b="1" kern="0" dirty="0">
                <a:solidFill>
                  <a:schemeClr val="accent1"/>
                </a:solidFill>
                <a:latin typeface="+mn-lt"/>
              </a:rPr>
              <a:t>Move to inter-cloud</a:t>
            </a:r>
          </a:p>
          <a:p>
            <a:pPr>
              <a:lnSpc>
                <a:spcPct val="100000"/>
              </a:lnSpc>
              <a:spcBef>
                <a:spcPts val="1200"/>
              </a:spcBef>
            </a:pPr>
            <a:r>
              <a:rPr lang="en-US" sz="3200" b="0" i="0" dirty="0">
                <a:latin typeface="+mn-lt"/>
              </a:rPr>
              <a:t>Hybrid data architecture for BI and AI</a:t>
            </a:r>
          </a:p>
          <a:p>
            <a:pPr defTabSz="914194">
              <a:lnSpc>
                <a:spcPct val="100000"/>
              </a:lnSpc>
              <a:spcBef>
                <a:spcPts val="1200"/>
              </a:spcBef>
              <a:defRPr/>
            </a:pPr>
            <a:endParaRPr lang="en-US" sz="3200" b="1" dirty="0">
              <a:latin typeface="+mn-lt"/>
            </a:endParaRPr>
          </a:p>
          <a:p>
            <a:pPr defTabSz="914194">
              <a:lnSpc>
                <a:spcPct val="100000"/>
              </a:lnSpc>
              <a:spcBef>
                <a:spcPts val="1200"/>
              </a:spcBef>
              <a:defRPr/>
            </a:pPr>
            <a:endParaRPr lang="en-US" sz="3200" b="1" dirty="0">
              <a:latin typeface="+mn-lt"/>
            </a:endParaRPr>
          </a:p>
          <a:p>
            <a:pPr defTabSz="914194">
              <a:lnSpc>
                <a:spcPct val="100000"/>
              </a:lnSpc>
              <a:spcBef>
                <a:spcPts val="1200"/>
              </a:spcBef>
              <a:defRPr/>
            </a:pPr>
            <a:endParaRPr lang="en-US" sz="3200" b="1" dirty="0">
              <a:latin typeface="+mn-lt"/>
            </a:endParaRPr>
          </a:p>
        </p:txBody>
      </p:sp>
      <p:sp>
        <p:nvSpPr>
          <p:cNvPr id="11" name="Text Placeholder 6">
            <a:extLst>
              <a:ext uri="{FF2B5EF4-FFF2-40B4-BE49-F238E27FC236}">
                <a16:creationId xmlns:a16="http://schemas.microsoft.com/office/drawing/2014/main" id="{01AAC93A-1AF6-5661-EBE4-0813F8D9DAC2}"/>
              </a:ext>
            </a:extLst>
          </p:cNvPr>
          <p:cNvSpPr txBox="1">
            <a:spLocks/>
          </p:cNvSpPr>
          <p:nvPr/>
        </p:nvSpPr>
        <p:spPr>
          <a:xfrm>
            <a:off x="16990253" y="5865656"/>
            <a:ext cx="5864083" cy="439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spcBef>
                <a:spcPts val="1200"/>
              </a:spcBef>
            </a:pPr>
            <a:r>
              <a:rPr lang="en-US" sz="3200" b="1" kern="0" dirty="0">
                <a:solidFill>
                  <a:schemeClr val="accent1"/>
                </a:solidFill>
                <a:latin typeface="+mn-lt"/>
              </a:rPr>
              <a:t>AI Governance</a:t>
            </a:r>
          </a:p>
          <a:p>
            <a:pPr>
              <a:lnSpc>
                <a:spcPct val="100000"/>
              </a:lnSpc>
              <a:spcBef>
                <a:spcPts val="1200"/>
              </a:spcBef>
            </a:pPr>
            <a:r>
              <a:rPr lang="en-US" sz="3200" b="0" i="0" dirty="0">
                <a:latin typeface="+mn-lt"/>
              </a:rPr>
              <a:t>AI lifecycle to support end-to-end Governance, Risk and Compliance (GRC)</a:t>
            </a:r>
            <a:endParaRPr lang="en-US" sz="3200" i="0" dirty="0">
              <a:latin typeface="+mn-lt"/>
            </a:endParaRPr>
          </a:p>
          <a:p>
            <a:pPr defTabSz="914194">
              <a:lnSpc>
                <a:spcPct val="100000"/>
              </a:lnSpc>
              <a:spcBef>
                <a:spcPts val="1200"/>
              </a:spcBef>
              <a:defRPr/>
            </a:pPr>
            <a:endParaRPr lang="en-US" sz="3200" dirty="0">
              <a:latin typeface="+mn-lt"/>
            </a:endParaRPr>
          </a:p>
          <a:p>
            <a:pPr defTabSz="914194">
              <a:lnSpc>
                <a:spcPct val="100000"/>
              </a:lnSpc>
              <a:spcBef>
                <a:spcPts val="1200"/>
              </a:spcBef>
              <a:defRPr/>
            </a:pPr>
            <a:endParaRPr lang="en-US" sz="3200" b="1" dirty="0">
              <a:latin typeface="+mn-lt"/>
            </a:endParaRPr>
          </a:p>
        </p:txBody>
      </p:sp>
      <p:cxnSp>
        <p:nvCxnSpPr>
          <p:cNvPr id="3" name="Straight Connector 2">
            <a:extLst>
              <a:ext uri="{FF2B5EF4-FFF2-40B4-BE49-F238E27FC236}">
                <a16:creationId xmlns:a16="http://schemas.microsoft.com/office/drawing/2014/main" id="{6D6C6414-98DC-4C2D-0226-F01EE77CBF23}"/>
              </a:ext>
            </a:extLst>
          </p:cNvPr>
          <p:cNvCxnSpPr>
            <a:cxnSpLocks/>
          </p:cNvCxnSpPr>
          <p:nvPr/>
        </p:nvCxnSpPr>
        <p:spPr bwMode="auto">
          <a:xfrm>
            <a:off x="7591325" y="4040322"/>
            <a:ext cx="0" cy="720465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E3E72A5-E88B-6B11-A3DB-1B80802CB683}"/>
              </a:ext>
            </a:extLst>
          </p:cNvPr>
          <p:cNvCxnSpPr>
            <a:cxnSpLocks/>
          </p:cNvCxnSpPr>
          <p:nvPr/>
        </p:nvCxnSpPr>
        <p:spPr bwMode="auto">
          <a:xfrm>
            <a:off x="15960477" y="4045580"/>
            <a:ext cx="0" cy="720465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itle 2">
            <a:extLst>
              <a:ext uri="{FF2B5EF4-FFF2-40B4-BE49-F238E27FC236}">
                <a16:creationId xmlns:a16="http://schemas.microsoft.com/office/drawing/2014/main" id="{C5EECF50-92DC-D1DC-0269-DC69DEED8AD5}"/>
              </a:ext>
            </a:extLst>
          </p:cNvPr>
          <p:cNvSpPr txBox="1">
            <a:spLocks/>
          </p:cNvSpPr>
          <p:nvPr/>
        </p:nvSpPr>
        <p:spPr>
          <a:xfrm>
            <a:off x="577850" y="1680374"/>
            <a:ext cx="12858750" cy="1587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2437912">
              <a:lnSpc>
                <a:spcPct val="100000"/>
              </a:lnSpc>
              <a:defRPr/>
            </a:pPr>
            <a:r>
              <a:rPr lang="en-US" sz="4400" kern="0" dirty="0">
                <a:solidFill>
                  <a:srgbClr val="000000"/>
                </a:solidFill>
              </a:rPr>
              <a:t>Digital transformation: </a:t>
            </a:r>
            <a:r>
              <a:rPr lang="en-US" sz="4400" kern="0" dirty="0">
                <a:solidFill>
                  <a:schemeClr val="accent1"/>
                </a:solidFill>
              </a:rPr>
              <a:t>3 Mega Trends</a:t>
            </a:r>
          </a:p>
        </p:txBody>
      </p:sp>
      <p:sp>
        <p:nvSpPr>
          <p:cNvPr id="2" name="Title 2">
            <a:extLst>
              <a:ext uri="{FF2B5EF4-FFF2-40B4-BE49-F238E27FC236}">
                <a16:creationId xmlns:a16="http://schemas.microsoft.com/office/drawing/2014/main" id="{9C85FA29-575F-B312-378E-04A4492948EB}"/>
              </a:ext>
            </a:extLst>
          </p:cNvPr>
          <p:cNvSpPr txBox="1">
            <a:spLocks/>
          </p:cNvSpPr>
          <p:nvPr/>
        </p:nvSpPr>
        <p:spPr>
          <a:xfrm>
            <a:off x="577850" y="577850"/>
            <a:ext cx="7240491" cy="823012"/>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raLigh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1523940"/>
            <a:r>
              <a:rPr lang="en-US" sz="2800" b="1" kern="0" dirty="0">
                <a:solidFill>
                  <a:schemeClr val="tx1"/>
                </a:solidFill>
                <a:latin typeface="+mj-lt"/>
              </a:rPr>
              <a:t>Go-to market</a:t>
            </a:r>
          </a:p>
        </p:txBody>
      </p:sp>
      <p:sp>
        <p:nvSpPr>
          <p:cNvPr id="5" name="TextBox 4">
            <a:extLst>
              <a:ext uri="{FF2B5EF4-FFF2-40B4-BE49-F238E27FC236}">
                <a16:creationId xmlns:a16="http://schemas.microsoft.com/office/drawing/2014/main" id="{F12E64E1-583A-3551-824B-1AD7DD39CFED}"/>
              </a:ext>
            </a:extLst>
          </p:cNvPr>
          <p:cNvSpPr txBox="1"/>
          <p:nvPr/>
        </p:nvSpPr>
        <p:spPr>
          <a:xfrm>
            <a:off x="1157965" y="9864002"/>
            <a:ext cx="5030627" cy="584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94">
              <a:lnSpc>
                <a:spcPct val="100000"/>
              </a:lnSpc>
              <a:spcBef>
                <a:spcPts val="1200"/>
              </a:spcBef>
              <a:defRPr/>
            </a:pPr>
            <a:r>
              <a:rPr lang="en-US" sz="3200" b="1" dirty="0">
                <a:latin typeface="+mn-lt"/>
              </a:rPr>
              <a:t>Hybrid Cloud Data Fabric</a:t>
            </a:r>
          </a:p>
        </p:txBody>
      </p:sp>
      <p:sp>
        <p:nvSpPr>
          <p:cNvPr id="4" name="TextBox 3">
            <a:extLst>
              <a:ext uri="{FF2B5EF4-FFF2-40B4-BE49-F238E27FC236}">
                <a16:creationId xmlns:a16="http://schemas.microsoft.com/office/drawing/2014/main" id="{3AB99A31-9783-D9F1-C8AC-E89576DF781D}"/>
              </a:ext>
            </a:extLst>
          </p:cNvPr>
          <p:cNvSpPr txBox="1"/>
          <p:nvPr/>
        </p:nvSpPr>
        <p:spPr>
          <a:xfrm>
            <a:off x="8687735" y="9864002"/>
            <a:ext cx="5030627" cy="584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94">
              <a:lnSpc>
                <a:spcPct val="100000"/>
              </a:lnSpc>
              <a:spcBef>
                <a:spcPts val="1200"/>
              </a:spcBef>
              <a:defRPr/>
            </a:pPr>
            <a:r>
              <a:rPr lang="en-US" sz="3200" b="1" dirty="0">
                <a:latin typeface="+mn-lt"/>
              </a:rPr>
              <a:t>Modern Data Warehouse</a:t>
            </a:r>
          </a:p>
        </p:txBody>
      </p:sp>
      <p:sp>
        <p:nvSpPr>
          <p:cNvPr id="7" name="TextBox 6">
            <a:extLst>
              <a:ext uri="{FF2B5EF4-FFF2-40B4-BE49-F238E27FC236}">
                <a16:creationId xmlns:a16="http://schemas.microsoft.com/office/drawing/2014/main" id="{4E71B558-B489-C13B-BE92-6EABE3D31602}"/>
              </a:ext>
            </a:extLst>
          </p:cNvPr>
          <p:cNvSpPr txBox="1"/>
          <p:nvPr/>
        </p:nvSpPr>
        <p:spPr>
          <a:xfrm>
            <a:off x="16905686" y="9893819"/>
            <a:ext cx="5030627" cy="107721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4194">
              <a:lnSpc>
                <a:spcPct val="100000"/>
              </a:lnSpc>
              <a:spcBef>
                <a:spcPts val="1200"/>
              </a:spcBef>
              <a:defRPr/>
            </a:pPr>
            <a:r>
              <a:rPr lang="en-US" sz="3200" b="1" dirty="0">
                <a:latin typeface="+mn-lt"/>
              </a:rPr>
              <a:t>End-to-end governance and privacy</a:t>
            </a:r>
          </a:p>
        </p:txBody>
      </p:sp>
      <p:sp>
        <p:nvSpPr>
          <p:cNvPr id="28" name="Freeform 27">
            <a:extLst>
              <a:ext uri="{FF2B5EF4-FFF2-40B4-BE49-F238E27FC236}">
                <a16:creationId xmlns:a16="http://schemas.microsoft.com/office/drawing/2014/main" id="{0ED72E0C-79B1-8C18-BD55-8F99E8E2ECE2}"/>
              </a:ext>
            </a:extLst>
          </p:cNvPr>
          <p:cNvSpPr/>
          <p:nvPr/>
        </p:nvSpPr>
        <p:spPr>
          <a:xfrm>
            <a:off x="1240227" y="4239918"/>
            <a:ext cx="1093951" cy="951510"/>
          </a:xfrm>
          <a:custGeom>
            <a:avLst/>
            <a:gdLst>
              <a:gd name="connsiteX0" fmla="*/ 974301 w 1093951"/>
              <a:gd name="connsiteY0" fmla="*/ 101846 h 951510"/>
              <a:gd name="connsiteX1" fmla="*/ 956496 w 1093951"/>
              <a:gd name="connsiteY1" fmla="*/ 84041 h 951510"/>
              <a:gd name="connsiteX2" fmla="*/ 974301 w 1093951"/>
              <a:gd name="connsiteY2" fmla="*/ 66235 h 951510"/>
              <a:gd name="connsiteX3" fmla="*/ 992106 w 1093951"/>
              <a:gd name="connsiteY3" fmla="*/ 84041 h 951510"/>
              <a:gd name="connsiteX4" fmla="*/ 974301 w 1093951"/>
              <a:gd name="connsiteY4" fmla="*/ 101846 h 951510"/>
              <a:gd name="connsiteX5" fmla="*/ 992106 w 1093951"/>
              <a:gd name="connsiteY5" fmla="*/ 226482 h 951510"/>
              <a:gd name="connsiteX6" fmla="*/ 974301 w 1093951"/>
              <a:gd name="connsiteY6" fmla="*/ 208677 h 951510"/>
              <a:gd name="connsiteX7" fmla="*/ 956496 w 1093951"/>
              <a:gd name="connsiteY7" fmla="*/ 226482 h 951510"/>
              <a:gd name="connsiteX8" fmla="*/ 974301 w 1093951"/>
              <a:gd name="connsiteY8" fmla="*/ 244287 h 951510"/>
              <a:gd name="connsiteX9" fmla="*/ 992106 w 1093951"/>
              <a:gd name="connsiteY9" fmla="*/ 226482 h 951510"/>
              <a:gd name="connsiteX10" fmla="*/ 168081 w 1093951"/>
              <a:gd name="connsiteY10" fmla="*/ 903080 h 951510"/>
              <a:gd name="connsiteX11" fmla="*/ 167903 w 1093951"/>
              <a:gd name="connsiteY11" fmla="*/ 898664 h 951510"/>
              <a:gd name="connsiteX12" fmla="*/ 296421 w 1093951"/>
              <a:gd name="connsiteY12" fmla="*/ 850448 h 951510"/>
              <a:gd name="connsiteX13" fmla="*/ 440145 w 1093951"/>
              <a:gd name="connsiteY13" fmla="*/ 915900 h 951510"/>
              <a:gd name="connsiteX14" fmla="*/ 956496 w 1093951"/>
              <a:gd name="connsiteY14" fmla="*/ 915900 h 951510"/>
              <a:gd name="connsiteX15" fmla="*/ 1093952 w 1093951"/>
              <a:gd name="connsiteY15" fmla="*/ 778444 h 951510"/>
              <a:gd name="connsiteX16" fmla="*/ 969030 w 1093951"/>
              <a:gd name="connsiteY16" fmla="*/ 641557 h 951510"/>
              <a:gd name="connsiteX17" fmla="*/ 900302 w 1093951"/>
              <a:gd name="connsiteY17" fmla="*/ 476788 h 951510"/>
              <a:gd name="connsiteX18" fmla="*/ 1023764 w 1093951"/>
              <a:gd name="connsiteY18" fmla="*/ 341005 h 951510"/>
              <a:gd name="connsiteX19" fmla="*/ 1045486 w 1093951"/>
              <a:gd name="connsiteY19" fmla="*/ 346169 h 951510"/>
              <a:gd name="connsiteX20" fmla="*/ 1093916 w 1093951"/>
              <a:gd name="connsiteY20" fmla="*/ 297739 h 951510"/>
              <a:gd name="connsiteX21" fmla="*/ 1058306 w 1093951"/>
              <a:gd name="connsiteY21" fmla="*/ 251018 h 951510"/>
              <a:gd name="connsiteX22" fmla="*/ 1058306 w 1093951"/>
              <a:gd name="connsiteY22" fmla="*/ 12820 h 951510"/>
              <a:gd name="connsiteX23" fmla="*/ 1045486 w 1093951"/>
              <a:gd name="connsiteY23" fmla="*/ 0 h 951510"/>
              <a:gd name="connsiteX24" fmla="*/ 653807 w 1093951"/>
              <a:gd name="connsiteY24" fmla="*/ 0 h 951510"/>
              <a:gd name="connsiteX25" fmla="*/ 640987 w 1093951"/>
              <a:gd name="connsiteY25" fmla="*/ 12820 h 951510"/>
              <a:gd name="connsiteX26" fmla="*/ 640987 w 1093951"/>
              <a:gd name="connsiteY26" fmla="*/ 213662 h 951510"/>
              <a:gd name="connsiteX27" fmla="*/ 619657 w 1093951"/>
              <a:gd name="connsiteY27" fmla="*/ 213662 h 951510"/>
              <a:gd name="connsiteX28" fmla="*/ 386729 w 1093951"/>
              <a:gd name="connsiteY28" fmla="*/ 71221 h 951510"/>
              <a:gd name="connsiteX29" fmla="*/ 124921 w 1093951"/>
              <a:gd name="connsiteY29" fmla="*/ 321063 h 951510"/>
              <a:gd name="connsiteX30" fmla="*/ 0 w 1093951"/>
              <a:gd name="connsiteY30" fmla="*/ 457950 h 951510"/>
              <a:gd name="connsiteX31" fmla="*/ 137456 w 1093951"/>
              <a:gd name="connsiteY31" fmla="*/ 595406 h 951510"/>
              <a:gd name="connsiteX32" fmla="*/ 226482 w 1093951"/>
              <a:gd name="connsiteY32" fmla="*/ 595406 h 951510"/>
              <a:gd name="connsiteX33" fmla="*/ 226482 w 1093951"/>
              <a:gd name="connsiteY33" fmla="*/ 569767 h 951510"/>
              <a:gd name="connsiteX34" fmla="*/ 137456 w 1093951"/>
              <a:gd name="connsiteY34" fmla="*/ 569767 h 951510"/>
              <a:gd name="connsiteX35" fmla="*/ 25639 w 1093951"/>
              <a:gd name="connsiteY35" fmla="*/ 457950 h 951510"/>
              <a:gd name="connsiteX36" fmla="*/ 137456 w 1093951"/>
              <a:gd name="connsiteY36" fmla="*/ 346133 h 951510"/>
              <a:gd name="connsiteX37" fmla="*/ 150276 w 1093951"/>
              <a:gd name="connsiteY37" fmla="*/ 333313 h 951510"/>
              <a:gd name="connsiteX38" fmla="*/ 386729 w 1093951"/>
              <a:gd name="connsiteY38" fmla="*/ 96860 h 951510"/>
              <a:gd name="connsiteX39" fmla="*/ 600107 w 1093951"/>
              <a:gd name="connsiteY39" fmla="*/ 232002 h 951510"/>
              <a:gd name="connsiteX40" fmla="*/ 611680 w 1093951"/>
              <a:gd name="connsiteY40" fmla="*/ 239302 h 951510"/>
              <a:gd name="connsiteX41" fmla="*/ 640952 w 1093951"/>
              <a:gd name="connsiteY41" fmla="*/ 239302 h 951510"/>
              <a:gd name="connsiteX42" fmla="*/ 640952 w 1093951"/>
              <a:gd name="connsiteY42" fmla="*/ 297703 h 951510"/>
              <a:gd name="connsiteX43" fmla="*/ 653771 w 1093951"/>
              <a:gd name="connsiteY43" fmla="*/ 310523 h 951510"/>
              <a:gd name="connsiteX44" fmla="*/ 998765 w 1093951"/>
              <a:gd name="connsiteY44" fmla="*/ 310523 h 951510"/>
              <a:gd name="connsiteX45" fmla="*/ 1004712 w 1093951"/>
              <a:gd name="connsiteY45" fmla="*/ 323841 h 951510"/>
              <a:gd name="connsiteX46" fmla="*/ 882034 w 1093951"/>
              <a:gd name="connsiteY46" fmla="*/ 458769 h 951510"/>
              <a:gd name="connsiteX47" fmla="*/ 707187 w 1093951"/>
              <a:gd name="connsiteY47" fmla="*/ 391750 h 951510"/>
              <a:gd name="connsiteX48" fmla="*/ 523936 w 1093951"/>
              <a:gd name="connsiteY48" fmla="*/ 466995 h 951510"/>
              <a:gd name="connsiteX49" fmla="*/ 408380 w 1093951"/>
              <a:gd name="connsiteY49" fmla="*/ 325764 h 951510"/>
              <a:gd name="connsiteX50" fmla="*/ 417318 w 1093951"/>
              <a:gd name="connsiteY50" fmla="*/ 297739 h 951510"/>
              <a:gd name="connsiteX51" fmla="*/ 368888 w 1093951"/>
              <a:gd name="connsiteY51" fmla="*/ 249308 h 951510"/>
              <a:gd name="connsiteX52" fmla="*/ 320494 w 1093951"/>
              <a:gd name="connsiteY52" fmla="*/ 297703 h 951510"/>
              <a:gd name="connsiteX53" fmla="*/ 368924 w 1093951"/>
              <a:gd name="connsiteY53" fmla="*/ 346133 h 951510"/>
              <a:gd name="connsiteX54" fmla="*/ 388581 w 1093951"/>
              <a:gd name="connsiteY54" fmla="*/ 341967 h 951510"/>
              <a:gd name="connsiteX55" fmla="*/ 506380 w 1093951"/>
              <a:gd name="connsiteY55" fmla="*/ 485940 h 951510"/>
              <a:gd name="connsiteX56" fmla="*/ 474331 w 1093951"/>
              <a:gd name="connsiteY56" fmla="*/ 534156 h 951510"/>
              <a:gd name="connsiteX57" fmla="*/ 440145 w 1093951"/>
              <a:gd name="connsiteY57" fmla="*/ 534156 h 951510"/>
              <a:gd name="connsiteX58" fmla="*/ 249273 w 1093951"/>
              <a:gd name="connsiteY58" fmla="*/ 725028 h 951510"/>
              <a:gd name="connsiteX59" fmla="*/ 280254 w 1093951"/>
              <a:gd name="connsiteY59" fmla="*/ 829153 h 951510"/>
              <a:gd name="connsiteX60" fmla="*/ 158858 w 1093951"/>
              <a:gd name="connsiteY60" fmla="*/ 874663 h 951510"/>
              <a:gd name="connsiteX61" fmla="*/ 119651 w 1093951"/>
              <a:gd name="connsiteY61" fmla="*/ 854650 h 951510"/>
              <a:gd name="connsiteX62" fmla="*/ 71221 w 1093951"/>
              <a:gd name="connsiteY62" fmla="*/ 903080 h 951510"/>
              <a:gd name="connsiteX63" fmla="*/ 119651 w 1093951"/>
              <a:gd name="connsiteY63" fmla="*/ 951510 h 951510"/>
              <a:gd name="connsiteX64" fmla="*/ 168081 w 1093951"/>
              <a:gd name="connsiteY64" fmla="*/ 903080 h 951510"/>
              <a:gd name="connsiteX65" fmla="*/ 142442 w 1093951"/>
              <a:gd name="connsiteY65" fmla="*/ 903080 h 951510"/>
              <a:gd name="connsiteX66" fmla="*/ 119651 w 1093951"/>
              <a:gd name="connsiteY66" fmla="*/ 925871 h 951510"/>
              <a:gd name="connsiteX67" fmla="*/ 96860 w 1093951"/>
              <a:gd name="connsiteY67" fmla="*/ 903080 h 951510"/>
              <a:gd name="connsiteX68" fmla="*/ 119651 w 1093951"/>
              <a:gd name="connsiteY68" fmla="*/ 880289 h 951510"/>
              <a:gd name="connsiteX69" fmla="*/ 142442 w 1093951"/>
              <a:gd name="connsiteY69" fmla="*/ 903080 h 951510"/>
              <a:gd name="connsiteX70" fmla="*/ 616131 w 1093951"/>
              <a:gd name="connsiteY70" fmla="*/ 730548 h 951510"/>
              <a:gd name="connsiteX71" fmla="*/ 689417 w 1093951"/>
              <a:gd name="connsiteY71" fmla="*/ 773458 h 951510"/>
              <a:gd name="connsiteX72" fmla="*/ 773458 w 1093951"/>
              <a:gd name="connsiteY72" fmla="*/ 689417 h 951510"/>
              <a:gd name="connsiteX73" fmla="*/ 754905 w 1093951"/>
              <a:gd name="connsiteY73" fmla="*/ 636750 h 951510"/>
              <a:gd name="connsiteX74" fmla="*/ 883031 w 1093951"/>
              <a:gd name="connsiteY74" fmla="*/ 495804 h 951510"/>
              <a:gd name="connsiteX75" fmla="*/ 943676 w 1093951"/>
              <a:gd name="connsiteY75" fmla="*/ 653807 h 951510"/>
              <a:gd name="connsiteX76" fmla="*/ 956496 w 1093951"/>
              <a:gd name="connsiteY76" fmla="*/ 666627 h 951510"/>
              <a:gd name="connsiteX77" fmla="*/ 1068312 w 1093951"/>
              <a:gd name="connsiteY77" fmla="*/ 778444 h 951510"/>
              <a:gd name="connsiteX78" fmla="*/ 956496 w 1093951"/>
              <a:gd name="connsiteY78" fmla="*/ 890260 h 951510"/>
              <a:gd name="connsiteX79" fmla="*/ 440145 w 1093951"/>
              <a:gd name="connsiteY79" fmla="*/ 890260 h 951510"/>
              <a:gd name="connsiteX80" fmla="*/ 322310 w 1093951"/>
              <a:gd name="connsiteY80" fmla="*/ 840762 h 951510"/>
              <a:gd name="connsiteX81" fmla="*/ 616131 w 1093951"/>
              <a:gd name="connsiteY81" fmla="*/ 730548 h 951510"/>
              <a:gd name="connsiteX82" fmla="*/ 482272 w 1093951"/>
              <a:gd name="connsiteY82" fmla="*/ 559796 h 951510"/>
              <a:gd name="connsiteX83" fmla="*/ 493845 w 1093951"/>
              <a:gd name="connsiteY83" fmla="*/ 552460 h 951510"/>
              <a:gd name="connsiteX84" fmla="*/ 707223 w 1093951"/>
              <a:gd name="connsiteY84" fmla="*/ 417354 h 951510"/>
              <a:gd name="connsiteX85" fmla="*/ 864870 w 1093951"/>
              <a:gd name="connsiteY85" fmla="*/ 477714 h 951510"/>
              <a:gd name="connsiteX86" fmla="*/ 735996 w 1093951"/>
              <a:gd name="connsiteY86" fmla="*/ 619479 h 951510"/>
              <a:gd name="connsiteX87" fmla="*/ 689417 w 1093951"/>
              <a:gd name="connsiteY87" fmla="*/ 605377 h 951510"/>
              <a:gd name="connsiteX88" fmla="*/ 605377 w 1093951"/>
              <a:gd name="connsiteY88" fmla="*/ 689417 h 951510"/>
              <a:gd name="connsiteX89" fmla="*/ 607157 w 1093951"/>
              <a:gd name="connsiteY89" fmla="*/ 706546 h 951510"/>
              <a:gd name="connsiteX90" fmla="*/ 304968 w 1093951"/>
              <a:gd name="connsiteY90" fmla="*/ 819894 h 951510"/>
              <a:gd name="connsiteX91" fmla="*/ 274912 w 1093951"/>
              <a:gd name="connsiteY91" fmla="*/ 725028 h 951510"/>
              <a:gd name="connsiteX92" fmla="*/ 440145 w 1093951"/>
              <a:gd name="connsiteY92" fmla="*/ 559796 h 951510"/>
              <a:gd name="connsiteX93" fmla="*/ 482272 w 1093951"/>
              <a:gd name="connsiteY93" fmla="*/ 559796 h 951510"/>
              <a:gd name="connsiteX94" fmla="*/ 747819 w 1093951"/>
              <a:gd name="connsiteY94" fmla="*/ 689417 h 951510"/>
              <a:gd name="connsiteX95" fmla="*/ 689417 w 1093951"/>
              <a:gd name="connsiteY95" fmla="*/ 747819 h 951510"/>
              <a:gd name="connsiteX96" fmla="*/ 631016 w 1093951"/>
              <a:gd name="connsiteY96" fmla="*/ 689417 h 951510"/>
              <a:gd name="connsiteX97" fmla="*/ 689417 w 1093951"/>
              <a:gd name="connsiteY97" fmla="*/ 631016 h 951510"/>
              <a:gd name="connsiteX98" fmla="*/ 747819 w 1093951"/>
              <a:gd name="connsiteY98" fmla="*/ 689417 h 951510"/>
              <a:gd name="connsiteX99" fmla="*/ 1068312 w 1093951"/>
              <a:gd name="connsiteY99" fmla="*/ 297703 h 951510"/>
              <a:gd name="connsiteX100" fmla="*/ 1045522 w 1093951"/>
              <a:gd name="connsiteY100" fmla="*/ 320494 h 951510"/>
              <a:gd name="connsiteX101" fmla="*/ 1022731 w 1093951"/>
              <a:gd name="connsiteY101" fmla="*/ 297703 h 951510"/>
              <a:gd name="connsiteX102" fmla="*/ 1045522 w 1093951"/>
              <a:gd name="connsiteY102" fmla="*/ 274912 h 951510"/>
              <a:gd name="connsiteX103" fmla="*/ 1068312 w 1093951"/>
              <a:gd name="connsiteY103" fmla="*/ 297703 h 951510"/>
              <a:gd name="connsiteX104" fmla="*/ 391714 w 1093951"/>
              <a:gd name="connsiteY104" fmla="*/ 297703 h 951510"/>
              <a:gd name="connsiteX105" fmla="*/ 368924 w 1093951"/>
              <a:gd name="connsiteY105" fmla="*/ 320494 h 951510"/>
              <a:gd name="connsiteX106" fmla="*/ 346133 w 1093951"/>
              <a:gd name="connsiteY106" fmla="*/ 297703 h 951510"/>
              <a:gd name="connsiteX107" fmla="*/ 368924 w 1093951"/>
              <a:gd name="connsiteY107" fmla="*/ 274912 h 951510"/>
              <a:gd name="connsiteX108" fmla="*/ 391714 w 1093951"/>
              <a:gd name="connsiteY108" fmla="*/ 297703 h 951510"/>
              <a:gd name="connsiteX109" fmla="*/ 666627 w 1093951"/>
              <a:gd name="connsiteY109" fmla="*/ 168081 h 951510"/>
              <a:gd name="connsiteX110" fmla="*/ 1032702 w 1093951"/>
              <a:gd name="connsiteY110" fmla="*/ 168081 h 951510"/>
              <a:gd name="connsiteX111" fmla="*/ 1032702 w 1093951"/>
              <a:gd name="connsiteY111" fmla="*/ 251018 h 951510"/>
              <a:gd name="connsiteX112" fmla="*/ 998836 w 1093951"/>
              <a:gd name="connsiteY112" fmla="*/ 284919 h 951510"/>
              <a:gd name="connsiteX113" fmla="*/ 666627 w 1093951"/>
              <a:gd name="connsiteY113" fmla="*/ 284919 h 951510"/>
              <a:gd name="connsiteX114" fmla="*/ 666627 w 1093951"/>
              <a:gd name="connsiteY114" fmla="*/ 168081 h 951510"/>
              <a:gd name="connsiteX115" fmla="*/ 666627 w 1093951"/>
              <a:gd name="connsiteY115" fmla="*/ 25639 h 951510"/>
              <a:gd name="connsiteX116" fmla="*/ 1032702 w 1093951"/>
              <a:gd name="connsiteY116" fmla="*/ 25639 h 951510"/>
              <a:gd name="connsiteX117" fmla="*/ 1032702 w 1093951"/>
              <a:gd name="connsiteY117" fmla="*/ 142442 h 951510"/>
              <a:gd name="connsiteX118" fmla="*/ 666627 w 1093951"/>
              <a:gd name="connsiteY118" fmla="*/ 142442 h 951510"/>
              <a:gd name="connsiteX119" fmla="*/ 666627 w 1093951"/>
              <a:gd name="connsiteY119" fmla="*/ 25639 h 951510"/>
              <a:gd name="connsiteX120" fmla="*/ 903080 w 1093951"/>
              <a:gd name="connsiteY120" fmla="*/ 213662 h 951510"/>
              <a:gd name="connsiteX121" fmla="*/ 725028 w 1093951"/>
              <a:gd name="connsiteY121" fmla="*/ 213662 h 951510"/>
              <a:gd name="connsiteX122" fmla="*/ 725028 w 1093951"/>
              <a:gd name="connsiteY122" fmla="*/ 239302 h 951510"/>
              <a:gd name="connsiteX123" fmla="*/ 903080 w 1093951"/>
              <a:gd name="connsiteY123" fmla="*/ 239302 h 951510"/>
              <a:gd name="connsiteX124" fmla="*/ 903080 w 1093951"/>
              <a:gd name="connsiteY124" fmla="*/ 213662 h 951510"/>
              <a:gd name="connsiteX125" fmla="*/ 903080 w 1093951"/>
              <a:gd name="connsiteY125" fmla="*/ 71221 h 951510"/>
              <a:gd name="connsiteX126" fmla="*/ 725028 w 1093951"/>
              <a:gd name="connsiteY126" fmla="*/ 71221 h 951510"/>
              <a:gd name="connsiteX127" fmla="*/ 725028 w 1093951"/>
              <a:gd name="connsiteY127" fmla="*/ 96860 h 951510"/>
              <a:gd name="connsiteX128" fmla="*/ 903080 w 1093951"/>
              <a:gd name="connsiteY128" fmla="*/ 96860 h 951510"/>
              <a:gd name="connsiteX129" fmla="*/ 903080 w 1093951"/>
              <a:gd name="connsiteY129" fmla="*/ 71221 h 95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093951" h="951510">
                <a:moveTo>
                  <a:pt x="974301" y="101846"/>
                </a:moveTo>
                <a:cubicBezTo>
                  <a:pt x="964472" y="101846"/>
                  <a:pt x="956496" y="93869"/>
                  <a:pt x="956496" y="84041"/>
                </a:cubicBezTo>
                <a:cubicBezTo>
                  <a:pt x="956496" y="74212"/>
                  <a:pt x="964472" y="66235"/>
                  <a:pt x="974301" y="66235"/>
                </a:cubicBezTo>
                <a:cubicBezTo>
                  <a:pt x="984129" y="66235"/>
                  <a:pt x="992106" y="74212"/>
                  <a:pt x="992106" y="84041"/>
                </a:cubicBezTo>
                <a:cubicBezTo>
                  <a:pt x="992106" y="93869"/>
                  <a:pt x="984129" y="101846"/>
                  <a:pt x="974301" y="101846"/>
                </a:cubicBezTo>
                <a:close/>
                <a:moveTo>
                  <a:pt x="992106" y="226482"/>
                </a:moveTo>
                <a:cubicBezTo>
                  <a:pt x="992106" y="216654"/>
                  <a:pt x="984129" y="208677"/>
                  <a:pt x="974301" y="208677"/>
                </a:cubicBezTo>
                <a:cubicBezTo>
                  <a:pt x="964472" y="208677"/>
                  <a:pt x="956496" y="216654"/>
                  <a:pt x="956496" y="226482"/>
                </a:cubicBezTo>
                <a:cubicBezTo>
                  <a:pt x="956496" y="236311"/>
                  <a:pt x="964472" y="244287"/>
                  <a:pt x="974301" y="244287"/>
                </a:cubicBezTo>
                <a:cubicBezTo>
                  <a:pt x="984129" y="244287"/>
                  <a:pt x="992106" y="236311"/>
                  <a:pt x="992106" y="226482"/>
                </a:cubicBezTo>
                <a:close/>
                <a:moveTo>
                  <a:pt x="168081" y="903080"/>
                </a:moveTo>
                <a:cubicBezTo>
                  <a:pt x="168081" y="901584"/>
                  <a:pt x="168010" y="900124"/>
                  <a:pt x="167903" y="898664"/>
                </a:cubicBezTo>
                <a:lnTo>
                  <a:pt x="296421" y="850448"/>
                </a:lnTo>
                <a:cubicBezTo>
                  <a:pt x="331426" y="890545"/>
                  <a:pt x="382883" y="915900"/>
                  <a:pt x="440145" y="915900"/>
                </a:cubicBezTo>
                <a:lnTo>
                  <a:pt x="956496" y="915900"/>
                </a:lnTo>
                <a:cubicBezTo>
                  <a:pt x="1032274" y="915900"/>
                  <a:pt x="1093952" y="854222"/>
                  <a:pt x="1093952" y="778444"/>
                </a:cubicBezTo>
                <a:cubicBezTo>
                  <a:pt x="1093952" y="706867"/>
                  <a:pt x="1038969" y="647896"/>
                  <a:pt x="969030" y="641557"/>
                </a:cubicBezTo>
                <a:cubicBezTo>
                  <a:pt x="966075" y="578206"/>
                  <a:pt x="940542" y="520624"/>
                  <a:pt x="900302" y="476788"/>
                </a:cubicBezTo>
                <a:lnTo>
                  <a:pt x="1023764" y="341005"/>
                </a:lnTo>
                <a:cubicBezTo>
                  <a:pt x="1030316" y="344281"/>
                  <a:pt x="1037687" y="346169"/>
                  <a:pt x="1045486" y="346169"/>
                </a:cubicBezTo>
                <a:cubicBezTo>
                  <a:pt x="1072194" y="346169"/>
                  <a:pt x="1093916" y="324446"/>
                  <a:pt x="1093916" y="297739"/>
                </a:cubicBezTo>
                <a:cubicBezTo>
                  <a:pt x="1093916" y="275482"/>
                  <a:pt x="1078782" y="256680"/>
                  <a:pt x="1058306" y="251018"/>
                </a:cubicBezTo>
                <a:lnTo>
                  <a:pt x="1058306" y="12820"/>
                </a:lnTo>
                <a:cubicBezTo>
                  <a:pt x="1058306" y="5733"/>
                  <a:pt x="1052572" y="0"/>
                  <a:pt x="1045486" y="0"/>
                </a:cubicBezTo>
                <a:lnTo>
                  <a:pt x="653807" y="0"/>
                </a:lnTo>
                <a:cubicBezTo>
                  <a:pt x="646721" y="0"/>
                  <a:pt x="640987" y="5733"/>
                  <a:pt x="640987" y="12820"/>
                </a:cubicBezTo>
                <a:lnTo>
                  <a:pt x="640987" y="213662"/>
                </a:lnTo>
                <a:lnTo>
                  <a:pt x="619657" y="213662"/>
                </a:lnTo>
                <a:cubicBezTo>
                  <a:pt x="574966" y="126844"/>
                  <a:pt x="484408" y="71221"/>
                  <a:pt x="386729" y="71221"/>
                </a:cubicBezTo>
                <a:cubicBezTo>
                  <a:pt x="246317" y="71221"/>
                  <a:pt x="131367" y="182218"/>
                  <a:pt x="124921" y="321063"/>
                </a:cubicBezTo>
                <a:cubicBezTo>
                  <a:pt x="54982" y="327402"/>
                  <a:pt x="0" y="386373"/>
                  <a:pt x="0" y="457950"/>
                </a:cubicBezTo>
                <a:cubicBezTo>
                  <a:pt x="0" y="533729"/>
                  <a:pt x="61642" y="595406"/>
                  <a:pt x="137456" y="595406"/>
                </a:cubicBezTo>
                <a:lnTo>
                  <a:pt x="226482" y="595406"/>
                </a:lnTo>
                <a:lnTo>
                  <a:pt x="226482" y="569767"/>
                </a:lnTo>
                <a:lnTo>
                  <a:pt x="137456" y="569767"/>
                </a:lnTo>
                <a:cubicBezTo>
                  <a:pt x="75815" y="569767"/>
                  <a:pt x="25639" y="519627"/>
                  <a:pt x="25639" y="457950"/>
                </a:cubicBezTo>
                <a:cubicBezTo>
                  <a:pt x="25639" y="396273"/>
                  <a:pt x="75815" y="346133"/>
                  <a:pt x="137456" y="346133"/>
                </a:cubicBezTo>
                <a:cubicBezTo>
                  <a:pt x="144543" y="346133"/>
                  <a:pt x="150276" y="340400"/>
                  <a:pt x="150276" y="333313"/>
                </a:cubicBezTo>
                <a:cubicBezTo>
                  <a:pt x="150276" y="202944"/>
                  <a:pt x="256359" y="96860"/>
                  <a:pt x="386729" y="96860"/>
                </a:cubicBezTo>
                <a:cubicBezTo>
                  <a:pt x="477286" y="96860"/>
                  <a:pt x="561042" y="149920"/>
                  <a:pt x="600107" y="232002"/>
                </a:cubicBezTo>
                <a:cubicBezTo>
                  <a:pt x="602243" y="236453"/>
                  <a:pt x="606766" y="239302"/>
                  <a:pt x="611680" y="239302"/>
                </a:cubicBezTo>
                <a:lnTo>
                  <a:pt x="640952" y="239302"/>
                </a:lnTo>
                <a:lnTo>
                  <a:pt x="640952" y="297703"/>
                </a:lnTo>
                <a:cubicBezTo>
                  <a:pt x="640952" y="304789"/>
                  <a:pt x="646685" y="310523"/>
                  <a:pt x="653771" y="310523"/>
                </a:cubicBezTo>
                <a:lnTo>
                  <a:pt x="998765" y="310523"/>
                </a:lnTo>
                <a:cubicBezTo>
                  <a:pt x="1000083" y="315295"/>
                  <a:pt x="1002112" y="319746"/>
                  <a:pt x="1004712" y="323841"/>
                </a:cubicBezTo>
                <a:lnTo>
                  <a:pt x="882034" y="458769"/>
                </a:lnTo>
                <a:cubicBezTo>
                  <a:pt x="835634" y="417105"/>
                  <a:pt x="774313" y="391750"/>
                  <a:pt x="707187" y="391750"/>
                </a:cubicBezTo>
                <a:cubicBezTo>
                  <a:pt x="637925" y="391750"/>
                  <a:pt x="572188" y="419740"/>
                  <a:pt x="523936" y="466995"/>
                </a:cubicBezTo>
                <a:lnTo>
                  <a:pt x="408380" y="325764"/>
                </a:lnTo>
                <a:cubicBezTo>
                  <a:pt x="414007" y="317858"/>
                  <a:pt x="417318" y="308172"/>
                  <a:pt x="417318" y="297739"/>
                </a:cubicBezTo>
                <a:cubicBezTo>
                  <a:pt x="417318" y="271031"/>
                  <a:pt x="395596" y="249308"/>
                  <a:pt x="368888" y="249308"/>
                </a:cubicBezTo>
                <a:cubicBezTo>
                  <a:pt x="342180" y="249308"/>
                  <a:pt x="320494" y="270995"/>
                  <a:pt x="320494" y="297703"/>
                </a:cubicBezTo>
                <a:cubicBezTo>
                  <a:pt x="320494" y="324411"/>
                  <a:pt x="342216" y="346133"/>
                  <a:pt x="368924" y="346133"/>
                </a:cubicBezTo>
                <a:cubicBezTo>
                  <a:pt x="375903" y="346133"/>
                  <a:pt x="382563" y="344638"/>
                  <a:pt x="388581" y="341967"/>
                </a:cubicBezTo>
                <a:lnTo>
                  <a:pt x="506380" y="485940"/>
                </a:lnTo>
                <a:cubicBezTo>
                  <a:pt x="494059" y="500647"/>
                  <a:pt x="483269" y="516743"/>
                  <a:pt x="474331" y="534156"/>
                </a:cubicBezTo>
                <a:lnTo>
                  <a:pt x="440145" y="534156"/>
                </a:lnTo>
                <a:cubicBezTo>
                  <a:pt x="334880" y="534156"/>
                  <a:pt x="249273" y="619799"/>
                  <a:pt x="249273" y="725028"/>
                </a:cubicBezTo>
                <a:cubicBezTo>
                  <a:pt x="249273" y="763416"/>
                  <a:pt x="260668" y="799204"/>
                  <a:pt x="280254" y="829153"/>
                </a:cubicBezTo>
                <a:lnTo>
                  <a:pt x="158858" y="874663"/>
                </a:lnTo>
                <a:cubicBezTo>
                  <a:pt x="150062" y="862520"/>
                  <a:pt x="135747" y="854650"/>
                  <a:pt x="119651" y="854650"/>
                </a:cubicBezTo>
                <a:cubicBezTo>
                  <a:pt x="92943" y="854650"/>
                  <a:pt x="71221" y="876372"/>
                  <a:pt x="71221" y="903080"/>
                </a:cubicBezTo>
                <a:cubicBezTo>
                  <a:pt x="71221" y="929788"/>
                  <a:pt x="92943" y="951510"/>
                  <a:pt x="119651" y="951510"/>
                </a:cubicBezTo>
                <a:cubicBezTo>
                  <a:pt x="146359" y="951510"/>
                  <a:pt x="168081" y="929788"/>
                  <a:pt x="168081" y="903080"/>
                </a:cubicBezTo>
                <a:close/>
                <a:moveTo>
                  <a:pt x="142442" y="903080"/>
                </a:moveTo>
                <a:cubicBezTo>
                  <a:pt x="142442" y="915650"/>
                  <a:pt x="132221" y="925871"/>
                  <a:pt x="119651" y="925871"/>
                </a:cubicBezTo>
                <a:cubicBezTo>
                  <a:pt x="107080" y="925871"/>
                  <a:pt x="96860" y="915650"/>
                  <a:pt x="96860" y="903080"/>
                </a:cubicBezTo>
                <a:cubicBezTo>
                  <a:pt x="96860" y="890509"/>
                  <a:pt x="107080" y="880289"/>
                  <a:pt x="119651" y="880289"/>
                </a:cubicBezTo>
                <a:cubicBezTo>
                  <a:pt x="132221" y="880289"/>
                  <a:pt x="142442" y="890509"/>
                  <a:pt x="142442" y="903080"/>
                </a:cubicBezTo>
                <a:close/>
                <a:moveTo>
                  <a:pt x="616131" y="730548"/>
                </a:moveTo>
                <a:cubicBezTo>
                  <a:pt x="630553" y="756151"/>
                  <a:pt x="658009" y="773458"/>
                  <a:pt x="689417" y="773458"/>
                </a:cubicBezTo>
                <a:cubicBezTo>
                  <a:pt x="735782" y="773458"/>
                  <a:pt x="773458" y="735747"/>
                  <a:pt x="773458" y="689417"/>
                </a:cubicBezTo>
                <a:cubicBezTo>
                  <a:pt x="773458" y="669511"/>
                  <a:pt x="766514" y="651208"/>
                  <a:pt x="754905" y="636750"/>
                </a:cubicBezTo>
                <a:lnTo>
                  <a:pt x="883031" y="495804"/>
                </a:lnTo>
                <a:cubicBezTo>
                  <a:pt x="920707" y="537717"/>
                  <a:pt x="943676" y="593163"/>
                  <a:pt x="943676" y="653807"/>
                </a:cubicBezTo>
                <a:cubicBezTo>
                  <a:pt x="943676" y="660894"/>
                  <a:pt x="949409" y="666627"/>
                  <a:pt x="956496" y="666627"/>
                </a:cubicBezTo>
                <a:cubicBezTo>
                  <a:pt x="1018137" y="666627"/>
                  <a:pt x="1068312" y="716766"/>
                  <a:pt x="1068312" y="778444"/>
                </a:cubicBezTo>
                <a:cubicBezTo>
                  <a:pt x="1068312" y="840121"/>
                  <a:pt x="1018173" y="890260"/>
                  <a:pt x="956496" y="890260"/>
                </a:cubicBezTo>
                <a:lnTo>
                  <a:pt x="440145" y="890260"/>
                </a:lnTo>
                <a:cubicBezTo>
                  <a:pt x="394065" y="890260"/>
                  <a:pt x="352329" y="871315"/>
                  <a:pt x="322310" y="840762"/>
                </a:cubicBezTo>
                <a:lnTo>
                  <a:pt x="616131" y="730548"/>
                </a:lnTo>
                <a:close/>
                <a:moveTo>
                  <a:pt x="482272" y="559796"/>
                </a:moveTo>
                <a:cubicBezTo>
                  <a:pt x="487222" y="559796"/>
                  <a:pt x="491744" y="556947"/>
                  <a:pt x="493845" y="552460"/>
                </a:cubicBezTo>
                <a:cubicBezTo>
                  <a:pt x="532910" y="470378"/>
                  <a:pt x="616665" y="417354"/>
                  <a:pt x="707223" y="417354"/>
                </a:cubicBezTo>
                <a:cubicBezTo>
                  <a:pt x="767725" y="417354"/>
                  <a:pt x="822992" y="440216"/>
                  <a:pt x="864870" y="477714"/>
                </a:cubicBezTo>
                <a:lnTo>
                  <a:pt x="735996" y="619479"/>
                </a:lnTo>
                <a:cubicBezTo>
                  <a:pt x="722642" y="610576"/>
                  <a:pt x="706653" y="605377"/>
                  <a:pt x="689417" y="605377"/>
                </a:cubicBezTo>
                <a:cubicBezTo>
                  <a:pt x="643053" y="605377"/>
                  <a:pt x="605377" y="643088"/>
                  <a:pt x="605377" y="689417"/>
                </a:cubicBezTo>
                <a:cubicBezTo>
                  <a:pt x="605377" y="695293"/>
                  <a:pt x="606018" y="701026"/>
                  <a:pt x="607157" y="706546"/>
                </a:cubicBezTo>
                <a:lnTo>
                  <a:pt x="304968" y="819894"/>
                </a:lnTo>
                <a:cubicBezTo>
                  <a:pt x="286023" y="793044"/>
                  <a:pt x="274912" y="760282"/>
                  <a:pt x="274912" y="725028"/>
                </a:cubicBezTo>
                <a:cubicBezTo>
                  <a:pt x="274912" y="633901"/>
                  <a:pt x="349053" y="559796"/>
                  <a:pt x="440145" y="559796"/>
                </a:cubicBezTo>
                <a:lnTo>
                  <a:pt x="482272" y="559796"/>
                </a:lnTo>
                <a:close/>
                <a:moveTo>
                  <a:pt x="747819" y="689417"/>
                </a:moveTo>
                <a:cubicBezTo>
                  <a:pt x="747819" y="721609"/>
                  <a:pt x="721645" y="747819"/>
                  <a:pt x="689417" y="747819"/>
                </a:cubicBezTo>
                <a:cubicBezTo>
                  <a:pt x="657190" y="747819"/>
                  <a:pt x="631016" y="721645"/>
                  <a:pt x="631016" y="689417"/>
                </a:cubicBezTo>
                <a:cubicBezTo>
                  <a:pt x="631016" y="657190"/>
                  <a:pt x="657190" y="631016"/>
                  <a:pt x="689417" y="631016"/>
                </a:cubicBezTo>
                <a:cubicBezTo>
                  <a:pt x="721645" y="631016"/>
                  <a:pt x="747819" y="657226"/>
                  <a:pt x="747819" y="689417"/>
                </a:cubicBezTo>
                <a:close/>
                <a:moveTo>
                  <a:pt x="1068312" y="297703"/>
                </a:moveTo>
                <a:cubicBezTo>
                  <a:pt x="1068312" y="310273"/>
                  <a:pt x="1058092" y="320494"/>
                  <a:pt x="1045522" y="320494"/>
                </a:cubicBezTo>
                <a:cubicBezTo>
                  <a:pt x="1032951" y="320494"/>
                  <a:pt x="1022731" y="310273"/>
                  <a:pt x="1022731" y="297703"/>
                </a:cubicBezTo>
                <a:cubicBezTo>
                  <a:pt x="1022731" y="285133"/>
                  <a:pt x="1032951" y="274912"/>
                  <a:pt x="1045522" y="274912"/>
                </a:cubicBezTo>
                <a:cubicBezTo>
                  <a:pt x="1058092" y="274912"/>
                  <a:pt x="1068312" y="285133"/>
                  <a:pt x="1068312" y="297703"/>
                </a:cubicBezTo>
                <a:close/>
                <a:moveTo>
                  <a:pt x="391714" y="297703"/>
                </a:moveTo>
                <a:cubicBezTo>
                  <a:pt x="391714" y="310273"/>
                  <a:pt x="381494" y="320494"/>
                  <a:pt x="368924" y="320494"/>
                </a:cubicBezTo>
                <a:cubicBezTo>
                  <a:pt x="356353" y="320494"/>
                  <a:pt x="346133" y="310273"/>
                  <a:pt x="346133" y="297703"/>
                </a:cubicBezTo>
                <a:cubicBezTo>
                  <a:pt x="346133" y="285133"/>
                  <a:pt x="356353" y="274912"/>
                  <a:pt x="368924" y="274912"/>
                </a:cubicBezTo>
                <a:cubicBezTo>
                  <a:pt x="381494" y="274912"/>
                  <a:pt x="391714" y="285133"/>
                  <a:pt x="391714" y="297703"/>
                </a:cubicBezTo>
                <a:close/>
                <a:moveTo>
                  <a:pt x="666627" y="168081"/>
                </a:moveTo>
                <a:lnTo>
                  <a:pt x="1032702" y="168081"/>
                </a:lnTo>
                <a:lnTo>
                  <a:pt x="1032702" y="251018"/>
                </a:lnTo>
                <a:cubicBezTo>
                  <a:pt x="1016285" y="255505"/>
                  <a:pt x="1003359" y="268502"/>
                  <a:pt x="998836" y="284919"/>
                </a:cubicBezTo>
                <a:lnTo>
                  <a:pt x="666627" y="284919"/>
                </a:lnTo>
                <a:lnTo>
                  <a:pt x="666627" y="168081"/>
                </a:lnTo>
                <a:close/>
                <a:moveTo>
                  <a:pt x="666627" y="25639"/>
                </a:moveTo>
                <a:lnTo>
                  <a:pt x="1032702" y="25639"/>
                </a:lnTo>
                <a:lnTo>
                  <a:pt x="1032702" y="142442"/>
                </a:lnTo>
                <a:lnTo>
                  <a:pt x="666627" y="142442"/>
                </a:lnTo>
                <a:lnTo>
                  <a:pt x="666627" y="25639"/>
                </a:lnTo>
                <a:close/>
                <a:moveTo>
                  <a:pt x="903080" y="213662"/>
                </a:moveTo>
                <a:lnTo>
                  <a:pt x="725028" y="213662"/>
                </a:lnTo>
                <a:lnTo>
                  <a:pt x="725028" y="239302"/>
                </a:lnTo>
                <a:lnTo>
                  <a:pt x="903080" y="239302"/>
                </a:lnTo>
                <a:lnTo>
                  <a:pt x="903080" y="213662"/>
                </a:lnTo>
                <a:close/>
                <a:moveTo>
                  <a:pt x="903080" y="71221"/>
                </a:moveTo>
                <a:lnTo>
                  <a:pt x="725028" y="71221"/>
                </a:lnTo>
                <a:lnTo>
                  <a:pt x="725028" y="96860"/>
                </a:lnTo>
                <a:lnTo>
                  <a:pt x="903080" y="96860"/>
                </a:lnTo>
                <a:lnTo>
                  <a:pt x="903080" y="71221"/>
                </a:lnTo>
                <a:close/>
              </a:path>
            </a:pathLst>
          </a:custGeom>
          <a:solidFill>
            <a:schemeClr val="accent1"/>
          </a:solidFill>
          <a:ln w="35421"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5AA0AD6F-3996-05B1-57A6-019831A6294E}"/>
              </a:ext>
            </a:extLst>
          </p:cNvPr>
          <p:cNvSpPr/>
          <p:nvPr/>
        </p:nvSpPr>
        <p:spPr>
          <a:xfrm>
            <a:off x="1217437" y="4145907"/>
            <a:ext cx="1139533" cy="1139533"/>
          </a:xfrm>
          <a:custGeom>
            <a:avLst/>
            <a:gdLst>
              <a:gd name="connsiteX0" fmla="*/ 0 w 1139533"/>
              <a:gd name="connsiteY0" fmla="*/ 0 h 1139533"/>
              <a:gd name="connsiteX1" fmla="*/ 1139533 w 1139533"/>
              <a:gd name="connsiteY1" fmla="*/ 0 h 1139533"/>
              <a:gd name="connsiteX2" fmla="*/ 1139533 w 1139533"/>
              <a:gd name="connsiteY2" fmla="*/ 1139533 h 1139533"/>
              <a:gd name="connsiteX3" fmla="*/ 0 w 1139533"/>
              <a:gd name="connsiteY3" fmla="*/ 1139533 h 1139533"/>
            </a:gdLst>
            <a:ahLst/>
            <a:cxnLst>
              <a:cxn ang="0">
                <a:pos x="connsiteX0" y="connsiteY0"/>
              </a:cxn>
              <a:cxn ang="0">
                <a:pos x="connsiteX1" y="connsiteY1"/>
              </a:cxn>
              <a:cxn ang="0">
                <a:pos x="connsiteX2" y="connsiteY2"/>
              </a:cxn>
              <a:cxn ang="0">
                <a:pos x="connsiteX3" y="connsiteY3"/>
              </a:cxn>
            </a:cxnLst>
            <a:rect l="l" t="t" r="r" b="b"/>
            <a:pathLst>
              <a:path w="1139533" h="1139533">
                <a:moveTo>
                  <a:pt x="0" y="0"/>
                </a:moveTo>
                <a:lnTo>
                  <a:pt x="1139533" y="0"/>
                </a:lnTo>
                <a:lnTo>
                  <a:pt x="1139533" y="1139533"/>
                </a:lnTo>
                <a:lnTo>
                  <a:pt x="0" y="1139533"/>
                </a:lnTo>
                <a:close/>
              </a:path>
            </a:pathLst>
          </a:custGeom>
          <a:noFill/>
          <a:ln w="35421"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38E876F-9336-7875-B5EF-0EFE6FE0B068}"/>
              </a:ext>
            </a:extLst>
          </p:cNvPr>
          <p:cNvSpPr/>
          <p:nvPr/>
        </p:nvSpPr>
        <p:spPr>
          <a:xfrm>
            <a:off x="8536535" y="4065223"/>
            <a:ext cx="1195315" cy="1195315"/>
          </a:xfrm>
          <a:custGeom>
            <a:avLst/>
            <a:gdLst>
              <a:gd name="connsiteX0" fmla="*/ 484507 w 1195315"/>
              <a:gd name="connsiteY0" fmla="*/ 597658 h 1195315"/>
              <a:gd name="connsiteX1" fmla="*/ 457309 w 1195315"/>
              <a:gd name="connsiteY1" fmla="*/ 517542 h 1195315"/>
              <a:gd name="connsiteX2" fmla="*/ 347622 w 1195315"/>
              <a:gd name="connsiteY2" fmla="*/ 517542 h 1195315"/>
              <a:gd name="connsiteX3" fmla="*/ 320385 w 1195315"/>
              <a:gd name="connsiteY3" fmla="*/ 597658 h 1195315"/>
              <a:gd name="connsiteX4" fmla="*/ 287311 w 1195315"/>
              <a:gd name="connsiteY4" fmla="*/ 597658 h 1195315"/>
              <a:gd name="connsiteX5" fmla="*/ 382213 w 1195315"/>
              <a:gd name="connsiteY5" fmla="*/ 326183 h 1195315"/>
              <a:gd name="connsiteX6" fmla="*/ 423808 w 1195315"/>
              <a:gd name="connsiteY6" fmla="*/ 326183 h 1195315"/>
              <a:gd name="connsiteX7" fmla="*/ 518748 w 1195315"/>
              <a:gd name="connsiteY7" fmla="*/ 597658 h 1195315"/>
              <a:gd name="connsiteX8" fmla="*/ 484507 w 1195315"/>
              <a:gd name="connsiteY8" fmla="*/ 597658 h 1195315"/>
              <a:gd name="connsiteX9" fmla="*/ 403224 w 1195315"/>
              <a:gd name="connsiteY9" fmla="*/ 356571 h 1195315"/>
              <a:gd name="connsiteX10" fmla="*/ 401279 w 1195315"/>
              <a:gd name="connsiteY10" fmla="*/ 356571 h 1195315"/>
              <a:gd name="connsiteX11" fmla="*/ 355365 w 1195315"/>
              <a:gd name="connsiteY11" fmla="*/ 488749 h 1195315"/>
              <a:gd name="connsiteX12" fmla="*/ 449099 w 1195315"/>
              <a:gd name="connsiteY12" fmla="*/ 488749 h 1195315"/>
              <a:gd name="connsiteX13" fmla="*/ 403224 w 1195315"/>
              <a:gd name="connsiteY13" fmla="*/ 356571 h 1195315"/>
              <a:gd name="connsiteX14" fmla="*/ 551160 w 1195315"/>
              <a:gd name="connsiteY14" fmla="*/ 597658 h 1195315"/>
              <a:gd name="connsiteX15" fmla="*/ 551160 w 1195315"/>
              <a:gd name="connsiteY15" fmla="*/ 570460 h 1195315"/>
              <a:gd name="connsiteX16" fmla="*/ 589253 w 1195315"/>
              <a:gd name="connsiteY16" fmla="*/ 570460 h 1195315"/>
              <a:gd name="connsiteX17" fmla="*/ 589253 w 1195315"/>
              <a:gd name="connsiteY17" fmla="*/ 353458 h 1195315"/>
              <a:gd name="connsiteX18" fmla="*/ 551160 w 1195315"/>
              <a:gd name="connsiteY18" fmla="*/ 353458 h 1195315"/>
              <a:gd name="connsiteX19" fmla="*/ 551160 w 1195315"/>
              <a:gd name="connsiteY19" fmla="*/ 326221 h 1195315"/>
              <a:gd name="connsiteX20" fmla="*/ 660069 w 1195315"/>
              <a:gd name="connsiteY20" fmla="*/ 326221 h 1195315"/>
              <a:gd name="connsiteX21" fmla="*/ 660069 w 1195315"/>
              <a:gd name="connsiteY21" fmla="*/ 353458 h 1195315"/>
              <a:gd name="connsiteX22" fmla="*/ 621976 w 1195315"/>
              <a:gd name="connsiteY22" fmla="*/ 353458 h 1195315"/>
              <a:gd name="connsiteX23" fmla="*/ 621976 w 1195315"/>
              <a:gd name="connsiteY23" fmla="*/ 570460 h 1195315"/>
              <a:gd name="connsiteX24" fmla="*/ 660069 w 1195315"/>
              <a:gd name="connsiteY24" fmla="*/ 570460 h 1195315"/>
              <a:gd name="connsiteX25" fmla="*/ 660069 w 1195315"/>
              <a:gd name="connsiteY25" fmla="*/ 597658 h 1195315"/>
              <a:gd name="connsiteX26" fmla="*/ 551160 w 1195315"/>
              <a:gd name="connsiteY26" fmla="*/ 597658 h 1195315"/>
              <a:gd name="connsiteX27" fmla="*/ 1181308 w 1195315"/>
              <a:gd name="connsiteY27" fmla="*/ 1195315 h 1195315"/>
              <a:gd name="connsiteX28" fmla="*/ 597658 w 1195315"/>
              <a:gd name="connsiteY28" fmla="*/ 1195315 h 1195315"/>
              <a:gd name="connsiteX29" fmla="*/ 583650 w 1195315"/>
              <a:gd name="connsiteY29" fmla="*/ 1181308 h 1195315"/>
              <a:gd name="connsiteX30" fmla="*/ 583650 w 1195315"/>
              <a:gd name="connsiteY30" fmla="*/ 714388 h 1195315"/>
              <a:gd name="connsiteX31" fmla="*/ 597658 w 1195315"/>
              <a:gd name="connsiteY31" fmla="*/ 700380 h 1195315"/>
              <a:gd name="connsiteX32" fmla="*/ 1181308 w 1195315"/>
              <a:gd name="connsiteY32" fmla="*/ 700380 h 1195315"/>
              <a:gd name="connsiteX33" fmla="*/ 1195315 w 1195315"/>
              <a:gd name="connsiteY33" fmla="*/ 714388 h 1195315"/>
              <a:gd name="connsiteX34" fmla="*/ 1195315 w 1195315"/>
              <a:gd name="connsiteY34" fmla="*/ 1181308 h 1195315"/>
              <a:gd name="connsiteX35" fmla="*/ 1181308 w 1195315"/>
              <a:gd name="connsiteY35" fmla="*/ 1195315 h 1195315"/>
              <a:gd name="connsiteX36" fmla="*/ 611665 w 1195315"/>
              <a:gd name="connsiteY36" fmla="*/ 1167300 h 1195315"/>
              <a:gd name="connsiteX37" fmla="*/ 1167300 w 1195315"/>
              <a:gd name="connsiteY37" fmla="*/ 1167300 h 1195315"/>
              <a:gd name="connsiteX38" fmla="*/ 1167300 w 1195315"/>
              <a:gd name="connsiteY38" fmla="*/ 1039675 h 1195315"/>
              <a:gd name="connsiteX39" fmla="*/ 611665 w 1195315"/>
              <a:gd name="connsiteY39" fmla="*/ 1039675 h 1195315"/>
              <a:gd name="connsiteX40" fmla="*/ 611665 w 1195315"/>
              <a:gd name="connsiteY40" fmla="*/ 1167300 h 1195315"/>
              <a:gd name="connsiteX41" fmla="*/ 611665 w 1195315"/>
              <a:gd name="connsiteY41" fmla="*/ 1011660 h 1195315"/>
              <a:gd name="connsiteX42" fmla="*/ 1167300 w 1195315"/>
              <a:gd name="connsiteY42" fmla="*/ 1011660 h 1195315"/>
              <a:gd name="connsiteX43" fmla="*/ 1167300 w 1195315"/>
              <a:gd name="connsiteY43" fmla="*/ 884035 h 1195315"/>
              <a:gd name="connsiteX44" fmla="*/ 611665 w 1195315"/>
              <a:gd name="connsiteY44" fmla="*/ 884035 h 1195315"/>
              <a:gd name="connsiteX45" fmla="*/ 611665 w 1195315"/>
              <a:gd name="connsiteY45" fmla="*/ 1011660 h 1195315"/>
              <a:gd name="connsiteX46" fmla="*/ 611665 w 1195315"/>
              <a:gd name="connsiteY46" fmla="*/ 856020 h 1195315"/>
              <a:gd name="connsiteX47" fmla="*/ 1167300 w 1195315"/>
              <a:gd name="connsiteY47" fmla="*/ 856020 h 1195315"/>
              <a:gd name="connsiteX48" fmla="*/ 1167300 w 1195315"/>
              <a:gd name="connsiteY48" fmla="*/ 728395 h 1195315"/>
              <a:gd name="connsiteX49" fmla="*/ 611665 w 1195315"/>
              <a:gd name="connsiteY49" fmla="*/ 728395 h 1195315"/>
              <a:gd name="connsiteX50" fmla="*/ 611665 w 1195315"/>
              <a:gd name="connsiteY50" fmla="*/ 856020 h 1195315"/>
              <a:gd name="connsiteX51" fmla="*/ 753298 w 1195315"/>
              <a:gd name="connsiteY51" fmla="*/ 1117495 h 1195315"/>
              <a:gd name="connsiteX52" fmla="*/ 675478 w 1195315"/>
              <a:gd name="connsiteY52" fmla="*/ 1117495 h 1195315"/>
              <a:gd name="connsiteX53" fmla="*/ 675478 w 1195315"/>
              <a:gd name="connsiteY53" fmla="*/ 1089480 h 1195315"/>
              <a:gd name="connsiteX54" fmla="*/ 753298 w 1195315"/>
              <a:gd name="connsiteY54" fmla="*/ 1089480 h 1195315"/>
              <a:gd name="connsiteX55" fmla="*/ 753298 w 1195315"/>
              <a:gd name="connsiteY55" fmla="*/ 1117495 h 1195315"/>
              <a:gd name="connsiteX56" fmla="*/ 753298 w 1195315"/>
              <a:gd name="connsiteY56" fmla="*/ 961855 h 1195315"/>
              <a:gd name="connsiteX57" fmla="*/ 675478 w 1195315"/>
              <a:gd name="connsiteY57" fmla="*/ 961855 h 1195315"/>
              <a:gd name="connsiteX58" fmla="*/ 675478 w 1195315"/>
              <a:gd name="connsiteY58" fmla="*/ 933840 h 1195315"/>
              <a:gd name="connsiteX59" fmla="*/ 753298 w 1195315"/>
              <a:gd name="connsiteY59" fmla="*/ 933840 h 1195315"/>
              <a:gd name="connsiteX60" fmla="*/ 753298 w 1195315"/>
              <a:gd name="connsiteY60" fmla="*/ 961855 h 1195315"/>
              <a:gd name="connsiteX61" fmla="*/ 480928 w 1195315"/>
              <a:gd name="connsiteY61" fmla="*/ 961855 h 1195315"/>
              <a:gd name="connsiteX62" fmla="*/ 429138 w 1195315"/>
              <a:gd name="connsiteY62" fmla="*/ 919949 h 1195315"/>
              <a:gd name="connsiteX63" fmla="*/ 207118 w 1195315"/>
              <a:gd name="connsiteY63" fmla="*/ 827966 h 1195315"/>
              <a:gd name="connsiteX64" fmla="*/ 140854 w 1195315"/>
              <a:gd name="connsiteY64" fmla="*/ 821001 h 1195315"/>
              <a:gd name="connsiteX65" fmla="*/ 133889 w 1195315"/>
              <a:gd name="connsiteY65" fmla="*/ 754737 h 1195315"/>
              <a:gd name="connsiteX66" fmla="*/ 41906 w 1195315"/>
              <a:gd name="connsiteY66" fmla="*/ 532678 h 1195315"/>
              <a:gd name="connsiteX67" fmla="*/ 0 w 1195315"/>
              <a:gd name="connsiteY67" fmla="*/ 480928 h 1195315"/>
              <a:gd name="connsiteX68" fmla="*/ 41906 w 1195315"/>
              <a:gd name="connsiteY68" fmla="*/ 429138 h 1195315"/>
              <a:gd name="connsiteX69" fmla="*/ 133889 w 1195315"/>
              <a:gd name="connsiteY69" fmla="*/ 207118 h 1195315"/>
              <a:gd name="connsiteX70" fmla="*/ 125368 w 1195315"/>
              <a:gd name="connsiteY70" fmla="*/ 178286 h 1195315"/>
              <a:gd name="connsiteX71" fmla="*/ 140854 w 1195315"/>
              <a:gd name="connsiteY71" fmla="*/ 140893 h 1195315"/>
              <a:gd name="connsiteX72" fmla="*/ 207118 w 1195315"/>
              <a:gd name="connsiteY72" fmla="*/ 133928 h 1195315"/>
              <a:gd name="connsiteX73" fmla="*/ 429138 w 1195315"/>
              <a:gd name="connsiteY73" fmla="*/ 41945 h 1195315"/>
              <a:gd name="connsiteX74" fmla="*/ 480928 w 1195315"/>
              <a:gd name="connsiteY74" fmla="*/ 0 h 1195315"/>
              <a:gd name="connsiteX75" fmla="*/ 532717 w 1195315"/>
              <a:gd name="connsiteY75" fmla="*/ 41906 h 1195315"/>
              <a:gd name="connsiteX76" fmla="*/ 754776 w 1195315"/>
              <a:gd name="connsiteY76" fmla="*/ 133889 h 1195315"/>
              <a:gd name="connsiteX77" fmla="*/ 821040 w 1195315"/>
              <a:gd name="connsiteY77" fmla="*/ 140854 h 1195315"/>
              <a:gd name="connsiteX78" fmla="*/ 836526 w 1195315"/>
              <a:gd name="connsiteY78" fmla="*/ 178247 h 1195315"/>
              <a:gd name="connsiteX79" fmla="*/ 827966 w 1195315"/>
              <a:gd name="connsiteY79" fmla="*/ 207118 h 1195315"/>
              <a:gd name="connsiteX80" fmla="*/ 919949 w 1195315"/>
              <a:gd name="connsiteY80" fmla="*/ 429138 h 1195315"/>
              <a:gd name="connsiteX81" fmla="*/ 961855 w 1195315"/>
              <a:gd name="connsiteY81" fmla="*/ 480928 h 1195315"/>
              <a:gd name="connsiteX82" fmla="*/ 919949 w 1195315"/>
              <a:gd name="connsiteY82" fmla="*/ 532717 h 1195315"/>
              <a:gd name="connsiteX83" fmla="*/ 892790 w 1195315"/>
              <a:gd name="connsiteY83" fmla="*/ 641665 h 1195315"/>
              <a:gd name="connsiteX84" fmla="*/ 866720 w 1195315"/>
              <a:gd name="connsiteY84" fmla="*/ 631470 h 1195315"/>
              <a:gd name="connsiteX85" fmla="*/ 891895 w 1195315"/>
              <a:gd name="connsiteY85" fmla="*/ 531044 h 1195315"/>
              <a:gd name="connsiteX86" fmla="*/ 856020 w 1195315"/>
              <a:gd name="connsiteY86" fmla="*/ 480928 h 1195315"/>
              <a:gd name="connsiteX87" fmla="*/ 891934 w 1195315"/>
              <a:gd name="connsiteY87" fmla="*/ 430812 h 1195315"/>
              <a:gd name="connsiteX88" fmla="*/ 806955 w 1195315"/>
              <a:gd name="connsiteY88" fmla="*/ 225756 h 1195315"/>
              <a:gd name="connsiteX89" fmla="*/ 746177 w 1195315"/>
              <a:gd name="connsiteY89" fmla="*/ 215678 h 1195315"/>
              <a:gd name="connsiteX90" fmla="*/ 730691 w 1195315"/>
              <a:gd name="connsiteY90" fmla="*/ 178286 h 1195315"/>
              <a:gd name="connsiteX91" fmla="*/ 736138 w 1195315"/>
              <a:gd name="connsiteY91" fmla="*/ 154901 h 1195315"/>
              <a:gd name="connsiteX92" fmla="*/ 531083 w 1195315"/>
              <a:gd name="connsiteY92" fmla="*/ 69921 h 1195315"/>
              <a:gd name="connsiteX93" fmla="*/ 480928 w 1195315"/>
              <a:gd name="connsiteY93" fmla="*/ 105835 h 1195315"/>
              <a:gd name="connsiteX94" fmla="*/ 430812 w 1195315"/>
              <a:gd name="connsiteY94" fmla="*/ 69921 h 1195315"/>
              <a:gd name="connsiteX95" fmla="*/ 225756 w 1195315"/>
              <a:gd name="connsiteY95" fmla="*/ 154862 h 1195315"/>
              <a:gd name="connsiteX96" fmla="*/ 231164 w 1195315"/>
              <a:gd name="connsiteY96" fmla="*/ 178286 h 1195315"/>
              <a:gd name="connsiteX97" fmla="*/ 215678 w 1195315"/>
              <a:gd name="connsiteY97" fmla="*/ 215717 h 1195315"/>
              <a:gd name="connsiteX98" fmla="*/ 154901 w 1195315"/>
              <a:gd name="connsiteY98" fmla="*/ 225756 h 1195315"/>
              <a:gd name="connsiteX99" fmla="*/ 69921 w 1195315"/>
              <a:gd name="connsiteY99" fmla="*/ 430812 h 1195315"/>
              <a:gd name="connsiteX100" fmla="*/ 105835 w 1195315"/>
              <a:gd name="connsiteY100" fmla="*/ 480928 h 1195315"/>
              <a:gd name="connsiteX101" fmla="*/ 69921 w 1195315"/>
              <a:gd name="connsiteY101" fmla="*/ 531044 h 1195315"/>
              <a:gd name="connsiteX102" fmla="*/ 154901 w 1195315"/>
              <a:gd name="connsiteY102" fmla="*/ 736099 h 1195315"/>
              <a:gd name="connsiteX103" fmla="*/ 215717 w 1195315"/>
              <a:gd name="connsiteY103" fmla="*/ 746177 h 1195315"/>
              <a:gd name="connsiteX104" fmla="*/ 231203 w 1195315"/>
              <a:gd name="connsiteY104" fmla="*/ 783608 h 1195315"/>
              <a:gd name="connsiteX105" fmla="*/ 225795 w 1195315"/>
              <a:gd name="connsiteY105" fmla="*/ 806993 h 1195315"/>
              <a:gd name="connsiteX106" fmla="*/ 430850 w 1195315"/>
              <a:gd name="connsiteY106" fmla="*/ 891973 h 1195315"/>
              <a:gd name="connsiteX107" fmla="*/ 480967 w 1195315"/>
              <a:gd name="connsiteY107" fmla="*/ 856059 h 1195315"/>
              <a:gd name="connsiteX108" fmla="*/ 533884 w 1195315"/>
              <a:gd name="connsiteY108" fmla="*/ 908977 h 1195315"/>
              <a:gd name="connsiteX109" fmla="*/ 480928 w 1195315"/>
              <a:gd name="connsiteY109" fmla="*/ 961855 h 1195315"/>
              <a:gd name="connsiteX110" fmla="*/ 480928 w 1195315"/>
              <a:gd name="connsiteY110" fmla="*/ 884035 h 1195315"/>
              <a:gd name="connsiteX111" fmla="*/ 456025 w 1195315"/>
              <a:gd name="connsiteY111" fmla="*/ 908938 h 1195315"/>
              <a:gd name="connsiteX112" fmla="*/ 480928 w 1195315"/>
              <a:gd name="connsiteY112" fmla="*/ 933840 h 1195315"/>
              <a:gd name="connsiteX113" fmla="*/ 505830 w 1195315"/>
              <a:gd name="connsiteY113" fmla="*/ 908938 h 1195315"/>
              <a:gd name="connsiteX114" fmla="*/ 480928 w 1195315"/>
              <a:gd name="connsiteY114" fmla="*/ 884035 h 1195315"/>
              <a:gd name="connsiteX115" fmla="*/ 178286 w 1195315"/>
              <a:gd name="connsiteY115" fmla="*/ 758706 h 1195315"/>
              <a:gd name="connsiteX116" fmla="*/ 160659 w 1195315"/>
              <a:gd name="connsiteY116" fmla="*/ 766021 h 1195315"/>
              <a:gd name="connsiteX117" fmla="*/ 160659 w 1195315"/>
              <a:gd name="connsiteY117" fmla="*/ 801196 h 1195315"/>
              <a:gd name="connsiteX118" fmla="*/ 195873 w 1195315"/>
              <a:gd name="connsiteY118" fmla="*/ 801196 h 1195315"/>
              <a:gd name="connsiteX119" fmla="*/ 203188 w 1195315"/>
              <a:gd name="connsiteY119" fmla="*/ 783608 h 1195315"/>
              <a:gd name="connsiteX120" fmla="*/ 195873 w 1195315"/>
              <a:gd name="connsiteY120" fmla="*/ 766021 h 1195315"/>
              <a:gd name="connsiteX121" fmla="*/ 178286 w 1195315"/>
              <a:gd name="connsiteY121" fmla="*/ 758706 h 1195315"/>
              <a:gd name="connsiteX122" fmla="*/ 908938 w 1195315"/>
              <a:gd name="connsiteY122" fmla="*/ 456025 h 1195315"/>
              <a:gd name="connsiteX123" fmla="*/ 884035 w 1195315"/>
              <a:gd name="connsiteY123" fmla="*/ 480928 h 1195315"/>
              <a:gd name="connsiteX124" fmla="*/ 908938 w 1195315"/>
              <a:gd name="connsiteY124" fmla="*/ 505830 h 1195315"/>
              <a:gd name="connsiteX125" fmla="*/ 933840 w 1195315"/>
              <a:gd name="connsiteY125" fmla="*/ 480928 h 1195315"/>
              <a:gd name="connsiteX126" fmla="*/ 908938 w 1195315"/>
              <a:gd name="connsiteY126" fmla="*/ 456025 h 1195315"/>
              <a:gd name="connsiteX127" fmla="*/ 52918 w 1195315"/>
              <a:gd name="connsiteY127" fmla="*/ 456025 h 1195315"/>
              <a:gd name="connsiteX128" fmla="*/ 28015 w 1195315"/>
              <a:gd name="connsiteY128" fmla="*/ 480928 h 1195315"/>
              <a:gd name="connsiteX129" fmla="*/ 52918 w 1195315"/>
              <a:gd name="connsiteY129" fmla="*/ 505830 h 1195315"/>
              <a:gd name="connsiteX130" fmla="*/ 77820 w 1195315"/>
              <a:gd name="connsiteY130" fmla="*/ 480928 h 1195315"/>
              <a:gd name="connsiteX131" fmla="*/ 52918 w 1195315"/>
              <a:gd name="connsiteY131" fmla="*/ 456025 h 1195315"/>
              <a:gd name="connsiteX132" fmla="*/ 783570 w 1195315"/>
              <a:gd name="connsiteY132" fmla="*/ 153383 h 1195315"/>
              <a:gd name="connsiteX133" fmla="*/ 765982 w 1195315"/>
              <a:gd name="connsiteY133" fmla="*/ 160659 h 1195315"/>
              <a:gd name="connsiteX134" fmla="*/ 758667 w 1195315"/>
              <a:gd name="connsiteY134" fmla="*/ 178286 h 1195315"/>
              <a:gd name="connsiteX135" fmla="*/ 765982 w 1195315"/>
              <a:gd name="connsiteY135" fmla="*/ 195873 h 1195315"/>
              <a:gd name="connsiteX136" fmla="*/ 801157 w 1195315"/>
              <a:gd name="connsiteY136" fmla="*/ 195873 h 1195315"/>
              <a:gd name="connsiteX137" fmla="*/ 808472 w 1195315"/>
              <a:gd name="connsiteY137" fmla="*/ 178247 h 1195315"/>
              <a:gd name="connsiteX138" fmla="*/ 801157 w 1195315"/>
              <a:gd name="connsiteY138" fmla="*/ 160659 h 1195315"/>
              <a:gd name="connsiteX139" fmla="*/ 783570 w 1195315"/>
              <a:gd name="connsiteY139" fmla="*/ 153383 h 1195315"/>
              <a:gd name="connsiteX140" fmla="*/ 178286 w 1195315"/>
              <a:gd name="connsiteY140" fmla="*/ 153383 h 1195315"/>
              <a:gd name="connsiteX141" fmla="*/ 160659 w 1195315"/>
              <a:gd name="connsiteY141" fmla="*/ 160698 h 1195315"/>
              <a:gd name="connsiteX142" fmla="*/ 153383 w 1195315"/>
              <a:gd name="connsiteY142" fmla="*/ 178286 h 1195315"/>
              <a:gd name="connsiteX143" fmla="*/ 160698 w 1195315"/>
              <a:gd name="connsiteY143" fmla="*/ 195873 h 1195315"/>
              <a:gd name="connsiteX144" fmla="*/ 195912 w 1195315"/>
              <a:gd name="connsiteY144" fmla="*/ 195873 h 1195315"/>
              <a:gd name="connsiteX145" fmla="*/ 203227 w 1195315"/>
              <a:gd name="connsiteY145" fmla="*/ 178247 h 1195315"/>
              <a:gd name="connsiteX146" fmla="*/ 195873 w 1195315"/>
              <a:gd name="connsiteY146" fmla="*/ 160659 h 1195315"/>
              <a:gd name="connsiteX147" fmla="*/ 178286 w 1195315"/>
              <a:gd name="connsiteY147" fmla="*/ 153383 h 1195315"/>
              <a:gd name="connsiteX148" fmla="*/ 480928 w 1195315"/>
              <a:gd name="connsiteY148" fmla="*/ 28015 h 1195315"/>
              <a:gd name="connsiteX149" fmla="*/ 456025 w 1195315"/>
              <a:gd name="connsiteY149" fmla="*/ 52918 h 1195315"/>
              <a:gd name="connsiteX150" fmla="*/ 480928 w 1195315"/>
              <a:gd name="connsiteY150" fmla="*/ 77820 h 1195315"/>
              <a:gd name="connsiteX151" fmla="*/ 505830 w 1195315"/>
              <a:gd name="connsiteY151" fmla="*/ 52918 h 1195315"/>
              <a:gd name="connsiteX152" fmla="*/ 480928 w 1195315"/>
              <a:gd name="connsiteY152" fmla="*/ 28015 h 1195315"/>
              <a:gd name="connsiteX153" fmla="*/ 753298 w 1195315"/>
              <a:gd name="connsiteY153" fmla="*/ 806215 h 1195315"/>
              <a:gd name="connsiteX154" fmla="*/ 675478 w 1195315"/>
              <a:gd name="connsiteY154" fmla="*/ 806215 h 1195315"/>
              <a:gd name="connsiteX155" fmla="*/ 675478 w 1195315"/>
              <a:gd name="connsiteY155" fmla="*/ 778200 h 1195315"/>
              <a:gd name="connsiteX156" fmla="*/ 753298 w 1195315"/>
              <a:gd name="connsiteY156" fmla="*/ 778200 h 1195315"/>
              <a:gd name="connsiteX157" fmla="*/ 753298 w 1195315"/>
              <a:gd name="connsiteY157" fmla="*/ 806215 h 11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195315" h="1195315">
                <a:moveTo>
                  <a:pt x="484507" y="597658"/>
                </a:moveTo>
                <a:lnTo>
                  <a:pt x="457309" y="517542"/>
                </a:lnTo>
                <a:lnTo>
                  <a:pt x="347622" y="517542"/>
                </a:lnTo>
                <a:lnTo>
                  <a:pt x="320385" y="597658"/>
                </a:lnTo>
                <a:lnTo>
                  <a:pt x="287311" y="597658"/>
                </a:lnTo>
                <a:lnTo>
                  <a:pt x="382213" y="326183"/>
                </a:lnTo>
                <a:lnTo>
                  <a:pt x="423808" y="326183"/>
                </a:lnTo>
                <a:lnTo>
                  <a:pt x="518748" y="597658"/>
                </a:lnTo>
                <a:lnTo>
                  <a:pt x="484507" y="597658"/>
                </a:lnTo>
                <a:close/>
                <a:moveTo>
                  <a:pt x="403224" y="356571"/>
                </a:moveTo>
                <a:lnTo>
                  <a:pt x="401279" y="356571"/>
                </a:lnTo>
                <a:lnTo>
                  <a:pt x="355365" y="488749"/>
                </a:lnTo>
                <a:lnTo>
                  <a:pt x="449099" y="488749"/>
                </a:lnTo>
                <a:lnTo>
                  <a:pt x="403224" y="356571"/>
                </a:lnTo>
                <a:close/>
                <a:moveTo>
                  <a:pt x="551160" y="597658"/>
                </a:moveTo>
                <a:lnTo>
                  <a:pt x="551160" y="570460"/>
                </a:lnTo>
                <a:lnTo>
                  <a:pt x="589253" y="570460"/>
                </a:lnTo>
                <a:lnTo>
                  <a:pt x="589253" y="353458"/>
                </a:lnTo>
                <a:lnTo>
                  <a:pt x="551160" y="353458"/>
                </a:lnTo>
                <a:lnTo>
                  <a:pt x="551160" y="326221"/>
                </a:lnTo>
                <a:lnTo>
                  <a:pt x="660069" y="326221"/>
                </a:lnTo>
                <a:lnTo>
                  <a:pt x="660069" y="353458"/>
                </a:lnTo>
                <a:lnTo>
                  <a:pt x="621976" y="353458"/>
                </a:lnTo>
                <a:lnTo>
                  <a:pt x="621976" y="570460"/>
                </a:lnTo>
                <a:lnTo>
                  <a:pt x="660069" y="570460"/>
                </a:lnTo>
                <a:lnTo>
                  <a:pt x="660069" y="597658"/>
                </a:lnTo>
                <a:lnTo>
                  <a:pt x="551160" y="597658"/>
                </a:lnTo>
                <a:close/>
                <a:moveTo>
                  <a:pt x="1181308" y="1195315"/>
                </a:moveTo>
                <a:lnTo>
                  <a:pt x="597658" y="1195315"/>
                </a:lnTo>
                <a:cubicBezTo>
                  <a:pt x="589915" y="1195315"/>
                  <a:pt x="583650" y="1189051"/>
                  <a:pt x="583650" y="1181308"/>
                </a:cubicBezTo>
                <a:lnTo>
                  <a:pt x="583650" y="714388"/>
                </a:lnTo>
                <a:cubicBezTo>
                  <a:pt x="583650" y="706645"/>
                  <a:pt x="589915" y="700380"/>
                  <a:pt x="597658" y="700380"/>
                </a:cubicBezTo>
                <a:lnTo>
                  <a:pt x="1181308" y="700380"/>
                </a:lnTo>
                <a:cubicBezTo>
                  <a:pt x="1189051" y="700380"/>
                  <a:pt x="1195315" y="706645"/>
                  <a:pt x="1195315" y="714388"/>
                </a:cubicBezTo>
                <a:lnTo>
                  <a:pt x="1195315" y="1181308"/>
                </a:lnTo>
                <a:cubicBezTo>
                  <a:pt x="1195315" y="1189051"/>
                  <a:pt x="1189051" y="1195315"/>
                  <a:pt x="1181308" y="1195315"/>
                </a:cubicBezTo>
                <a:close/>
                <a:moveTo>
                  <a:pt x="611665" y="1167300"/>
                </a:moveTo>
                <a:lnTo>
                  <a:pt x="1167300" y="1167300"/>
                </a:lnTo>
                <a:lnTo>
                  <a:pt x="1167300" y="1039675"/>
                </a:lnTo>
                <a:lnTo>
                  <a:pt x="611665" y="1039675"/>
                </a:lnTo>
                <a:lnTo>
                  <a:pt x="611665" y="1167300"/>
                </a:lnTo>
                <a:close/>
                <a:moveTo>
                  <a:pt x="611665" y="1011660"/>
                </a:moveTo>
                <a:lnTo>
                  <a:pt x="1167300" y="1011660"/>
                </a:lnTo>
                <a:lnTo>
                  <a:pt x="1167300" y="884035"/>
                </a:lnTo>
                <a:lnTo>
                  <a:pt x="611665" y="884035"/>
                </a:lnTo>
                <a:lnTo>
                  <a:pt x="611665" y="1011660"/>
                </a:lnTo>
                <a:close/>
                <a:moveTo>
                  <a:pt x="611665" y="856020"/>
                </a:moveTo>
                <a:lnTo>
                  <a:pt x="1167300" y="856020"/>
                </a:lnTo>
                <a:lnTo>
                  <a:pt x="1167300" y="728395"/>
                </a:lnTo>
                <a:lnTo>
                  <a:pt x="611665" y="728395"/>
                </a:lnTo>
                <a:lnTo>
                  <a:pt x="611665" y="856020"/>
                </a:lnTo>
                <a:close/>
                <a:moveTo>
                  <a:pt x="753298" y="1117495"/>
                </a:moveTo>
                <a:lnTo>
                  <a:pt x="675478" y="1117495"/>
                </a:lnTo>
                <a:lnTo>
                  <a:pt x="675478" y="1089480"/>
                </a:lnTo>
                <a:lnTo>
                  <a:pt x="753298" y="1089480"/>
                </a:lnTo>
                <a:lnTo>
                  <a:pt x="753298" y="1117495"/>
                </a:lnTo>
                <a:close/>
                <a:moveTo>
                  <a:pt x="753298" y="961855"/>
                </a:moveTo>
                <a:lnTo>
                  <a:pt x="675478" y="961855"/>
                </a:lnTo>
                <a:lnTo>
                  <a:pt x="675478" y="933840"/>
                </a:lnTo>
                <a:lnTo>
                  <a:pt x="753298" y="933840"/>
                </a:lnTo>
                <a:lnTo>
                  <a:pt x="753298" y="961855"/>
                </a:lnTo>
                <a:close/>
                <a:moveTo>
                  <a:pt x="480928" y="961855"/>
                </a:moveTo>
                <a:cubicBezTo>
                  <a:pt x="455519" y="961855"/>
                  <a:pt x="434236" y="943840"/>
                  <a:pt x="429138" y="919949"/>
                </a:cubicBezTo>
                <a:cubicBezTo>
                  <a:pt x="347855" y="910494"/>
                  <a:pt x="271514" y="878821"/>
                  <a:pt x="207118" y="827966"/>
                </a:cubicBezTo>
                <a:cubicBezTo>
                  <a:pt x="187079" y="841040"/>
                  <a:pt x="158208" y="838394"/>
                  <a:pt x="140854" y="821001"/>
                </a:cubicBezTo>
                <a:cubicBezTo>
                  <a:pt x="122878" y="803025"/>
                  <a:pt x="120582" y="775204"/>
                  <a:pt x="133889" y="754737"/>
                </a:cubicBezTo>
                <a:cubicBezTo>
                  <a:pt x="82995" y="690380"/>
                  <a:pt x="51361" y="614000"/>
                  <a:pt x="41906" y="532678"/>
                </a:cubicBezTo>
                <a:cubicBezTo>
                  <a:pt x="18015" y="527620"/>
                  <a:pt x="0" y="506336"/>
                  <a:pt x="0" y="480928"/>
                </a:cubicBezTo>
                <a:cubicBezTo>
                  <a:pt x="0" y="455519"/>
                  <a:pt x="17976" y="434236"/>
                  <a:pt x="41906" y="429138"/>
                </a:cubicBezTo>
                <a:cubicBezTo>
                  <a:pt x="51400" y="347817"/>
                  <a:pt x="82995" y="271475"/>
                  <a:pt x="133889" y="207118"/>
                </a:cubicBezTo>
                <a:cubicBezTo>
                  <a:pt x="128325" y="198636"/>
                  <a:pt x="125368" y="188675"/>
                  <a:pt x="125368" y="178286"/>
                </a:cubicBezTo>
                <a:cubicBezTo>
                  <a:pt x="125368" y="164161"/>
                  <a:pt x="130854" y="150854"/>
                  <a:pt x="140854" y="140893"/>
                </a:cubicBezTo>
                <a:cubicBezTo>
                  <a:pt x="158208" y="123539"/>
                  <a:pt x="187079" y="120854"/>
                  <a:pt x="207118" y="133928"/>
                </a:cubicBezTo>
                <a:cubicBezTo>
                  <a:pt x="271475" y="83034"/>
                  <a:pt x="347817" y="51439"/>
                  <a:pt x="429138" y="41945"/>
                </a:cubicBezTo>
                <a:cubicBezTo>
                  <a:pt x="434236" y="18015"/>
                  <a:pt x="455519" y="0"/>
                  <a:pt x="480928" y="0"/>
                </a:cubicBezTo>
                <a:cubicBezTo>
                  <a:pt x="506336" y="0"/>
                  <a:pt x="527620" y="17976"/>
                  <a:pt x="532717" y="41906"/>
                </a:cubicBezTo>
                <a:cubicBezTo>
                  <a:pt x="614000" y="51400"/>
                  <a:pt x="690380" y="83034"/>
                  <a:pt x="754776" y="133889"/>
                </a:cubicBezTo>
                <a:cubicBezTo>
                  <a:pt x="775282" y="120543"/>
                  <a:pt x="803025" y="122878"/>
                  <a:pt x="821040" y="140854"/>
                </a:cubicBezTo>
                <a:cubicBezTo>
                  <a:pt x="831040" y="150854"/>
                  <a:pt x="836526" y="164122"/>
                  <a:pt x="836526" y="178247"/>
                </a:cubicBezTo>
                <a:cubicBezTo>
                  <a:pt x="836526" y="188675"/>
                  <a:pt x="833530" y="198597"/>
                  <a:pt x="827966" y="207118"/>
                </a:cubicBezTo>
                <a:cubicBezTo>
                  <a:pt x="878860" y="271514"/>
                  <a:pt x="910494" y="347855"/>
                  <a:pt x="919949" y="429138"/>
                </a:cubicBezTo>
                <a:cubicBezTo>
                  <a:pt x="943840" y="434236"/>
                  <a:pt x="961855" y="455519"/>
                  <a:pt x="961855" y="480928"/>
                </a:cubicBezTo>
                <a:cubicBezTo>
                  <a:pt x="961855" y="506336"/>
                  <a:pt x="943840" y="527620"/>
                  <a:pt x="919949" y="532717"/>
                </a:cubicBezTo>
                <a:cubicBezTo>
                  <a:pt x="915591" y="570070"/>
                  <a:pt x="906447" y="606685"/>
                  <a:pt x="892790" y="641665"/>
                </a:cubicBezTo>
                <a:lnTo>
                  <a:pt x="866720" y="631470"/>
                </a:lnTo>
                <a:cubicBezTo>
                  <a:pt x="879288" y="599214"/>
                  <a:pt x="887771" y="565479"/>
                  <a:pt x="891895" y="531044"/>
                </a:cubicBezTo>
                <a:cubicBezTo>
                  <a:pt x="871039" y="523923"/>
                  <a:pt x="856020" y="504157"/>
                  <a:pt x="856020" y="480928"/>
                </a:cubicBezTo>
                <a:cubicBezTo>
                  <a:pt x="856020" y="457698"/>
                  <a:pt x="871078" y="437932"/>
                  <a:pt x="891934" y="430812"/>
                </a:cubicBezTo>
                <a:cubicBezTo>
                  <a:pt x="882946" y="355832"/>
                  <a:pt x="853763" y="285366"/>
                  <a:pt x="806955" y="225756"/>
                </a:cubicBezTo>
                <a:cubicBezTo>
                  <a:pt x="787422" y="235367"/>
                  <a:pt x="761975" y="231476"/>
                  <a:pt x="746177" y="215678"/>
                </a:cubicBezTo>
                <a:cubicBezTo>
                  <a:pt x="736177" y="205717"/>
                  <a:pt x="730691" y="192410"/>
                  <a:pt x="730691" y="178286"/>
                </a:cubicBezTo>
                <a:cubicBezTo>
                  <a:pt x="730691" y="170037"/>
                  <a:pt x="732598" y="162060"/>
                  <a:pt x="736138" y="154901"/>
                </a:cubicBezTo>
                <a:cubicBezTo>
                  <a:pt x="676567" y="108170"/>
                  <a:pt x="606101" y="78987"/>
                  <a:pt x="531083" y="69921"/>
                </a:cubicBezTo>
                <a:cubicBezTo>
                  <a:pt x="523923" y="90777"/>
                  <a:pt x="504157" y="105835"/>
                  <a:pt x="480928" y="105835"/>
                </a:cubicBezTo>
                <a:cubicBezTo>
                  <a:pt x="457698" y="105835"/>
                  <a:pt x="437932" y="90777"/>
                  <a:pt x="430812" y="69921"/>
                </a:cubicBezTo>
                <a:cubicBezTo>
                  <a:pt x="355793" y="78948"/>
                  <a:pt x="285366" y="108131"/>
                  <a:pt x="225756" y="154862"/>
                </a:cubicBezTo>
                <a:cubicBezTo>
                  <a:pt x="229297" y="162060"/>
                  <a:pt x="231164" y="170037"/>
                  <a:pt x="231164" y="178286"/>
                </a:cubicBezTo>
                <a:cubicBezTo>
                  <a:pt x="231164" y="192449"/>
                  <a:pt x="225639" y="205717"/>
                  <a:pt x="215678" y="215717"/>
                </a:cubicBezTo>
                <a:cubicBezTo>
                  <a:pt x="199920" y="231476"/>
                  <a:pt x="174395" y="235444"/>
                  <a:pt x="154901" y="225756"/>
                </a:cubicBezTo>
                <a:cubicBezTo>
                  <a:pt x="108170" y="285327"/>
                  <a:pt x="78987" y="355793"/>
                  <a:pt x="69921" y="430812"/>
                </a:cubicBezTo>
                <a:cubicBezTo>
                  <a:pt x="90777" y="437932"/>
                  <a:pt x="105835" y="457698"/>
                  <a:pt x="105835" y="480928"/>
                </a:cubicBezTo>
                <a:cubicBezTo>
                  <a:pt x="105835" y="504157"/>
                  <a:pt x="90777" y="523923"/>
                  <a:pt x="69921" y="531044"/>
                </a:cubicBezTo>
                <a:cubicBezTo>
                  <a:pt x="78948" y="606062"/>
                  <a:pt x="108131" y="676489"/>
                  <a:pt x="154901" y="736099"/>
                </a:cubicBezTo>
                <a:cubicBezTo>
                  <a:pt x="174395" y="726489"/>
                  <a:pt x="199920" y="730380"/>
                  <a:pt x="215717" y="746177"/>
                </a:cubicBezTo>
                <a:cubicBezTo>
                  <a:pt x="225717" y="756177"/>
                  <a:pt x="231203" y="769484"/>
                  <a:pt x="231203" y="783608"/>
                </a:cubicBezTo>
                <a:cubicBezTo>
                  <a:pt x="231203" y="791857"/>
                  <a:pt x="229336" y="799795"/>
                  <a:pt x="225795" y="806993"/>
                </a:cubicBezTo>
                <a:cubicBezTo>
                  <a:pt x="285405" y="853763"/>
                  <a:pt x="355832" y="882946"/>
                  <a:pt x="430850" y="891973"/>
                </a:cubicBezTo>
                <a:cubicBezTo>
                  <a:pt x="437971" y="871117"/>
                  <a:pt x="457737" y="856059"/>
                  <a:pt x="480967" y="856059"/>
                </a:cubicBezTo>
                <a:cubicBezTo>
                  <a:pt x="510149" y="856059"/>
                  <a:pt x="533884" y="879794"/>
                  <a:pt x="533884" y="908977"/>
                </a:cubicBezTo>
                <a:cubicBezTo>
                  <a:pt x="533884" y="938159"/>
                  <a:pt x="510110" y="961855"/>
                  <a:pt x="480928" y="961855"/>
                </a:cubicBezTo>
                <a:close/>
                <a:moveTo>
                  <a:pt x="480928" y="884035"/>
                </a:moveTo>
                <a:cubicBezTo>
                  <a:pt x="467192" y="884035"/>
                  <a:pt x="456025" y="895202"/>
                  <a:pt x="456025" y="908938"/>
                </a:cubicBezTo>
                <a:cubicBezTo>
                  <a:pt x="456025" y="922673"/>
                  <a:pt x="467192" y="933840"/>
                  <a:pt x="480928" y="933840"/>
                </a:cubicBezTo>
                <a:cubicBezTo>
                  <a:pt x="494663" y="933840"/>
                  <a:pt x="505830" y="922673"/>
                  <a:pt x="505830" y="908938"/>
                </a:cubicBezTo>
                <a:cubicBezTo>
                  <a:pt x="505830" y="895202"/>
                  <a:pt x="494663" y="884035"/>
                  <a:pt x="480928" y="884035"/>
                </a:cubicBezTo>
                <a:close/>
                <a:moveTo>
                  <a:pt x="178286" y="758706"/>
                </a:moveTo>
                <a:cubicBezTo>
                  <a:pt x="171632" y="758706"/>
                  <a:pt x="165368" y="761274"/>
                  <a:pt x="160659" y="766021"/>
                </a:cubicBezTo>
                <a:cubicBezTo>
                  <a:pt x="150932" y="775710"/>
                  <a:pt x="150932" y="791507"/>
                  <a:pt x="160659" y="801196"/>
                </a:cubicBezTo>
                <a:cubicBezTo>
                  <a:pt x="170076" y="810612"/>
                  <a:pt x="186496" y="810612"/>
                  <a:pt x="195873" y="801196"/>
                </a:cubicBezTo>
                <a:cubicBezTo>
                  <a:pt x="200581" y="796488"/>
                  <a:pt x="203188" y="790262"/>
                  <a:pt x="203188" y="783608"/>
                </a:cubicBezTo>
                <a:cubicBezTo>
                  <a:pt x="203188" y="776955"/>
                  <a:pt x="200581" y="770729"/>
                  <a:pt x="195873" y="766021"/>
                </a:cubicBezTo>
                <a:cubicBezTo>
                  <a:pt x="191165" y="761274"/>
                  <a:pt x="184939" y="758706"/>
                  <a:pt x="178286" y="758706"/>
                </a:cubicBezTo>
                <a:close/>
                <a:moveTo>
                  <a:pt x="908938" y="456025"/>
                </a:moveTo>
                <a:cubicBezTo>
                  <a:pt x="895202" y="456025"/>
                  <a:pt x="884035" y="467192"/>
                  <a:pt x="884035" y="480928"/>
                </a:cubicBezTo>
                <a:cubicBezTo>
                  <a:pt x="884035" y="494663"/>
                  <a:pt x="895202" y="505830"/>
                  <a:pt x="908938" y="505830"/>
                </a:cubicBezTo>
                <a:cubicBezTo>
                  <a:pt x="922673" y="505830"/>
                  <a:pt x="933840" y="494663"/>
                  <a:pt x="933840" y="480928"/>
                </a:cubicBezTo>
                <a:cubicBezTo>
                  <a:pt x="933840" y="467192"/>
                  <a:pt x="922673" y="456025"/>
                  <a:pt x="908938" y="456025"/>
                </a:cubicBezTo>
                <a:close/>
                <a:moveTo>
                  <a:pt x="52918" y="456025"/>
                </a:moveTo>
                <a:cubicBezTo>
                  <a:pt x="39182" y="456025"/>
                  <a:pt x="28015" y="467192"/>
                  <a:pt x="28015" y="480928"/>
                </a:cubicBezTo>
                <a:cubicBezTo>
                  <a:pt x="28015" y="494663"/>
                  <a:pt x="39182" y="505830"/>
                  <a:pt x="52918" y="505830"/>
                </a:cubicBezTo>
                <a:cubicBezTo>
                  <a:pt x="66653" y="505830"/>
                  <a:pt x="77820" y="494663"/>
                  <a:pt x="77820" y="480928"/>
                </a:cubicBezTo>
                <a:cubicBezTo>
                  <a:pt x="77820" y="467192"/>
                  <a:pt x="66653" y="456025"/>
                  <a:pt x="52918" y="456025"/>
                </a:cubicBezTo>
                <a:close/>
                <a:moveTo>
                  <a:pt x="783570" y="153383"/>
                </a:moveTo>
                <a:cubicBezTo>
                  <a:pt x="777188" y="153383"/>
                  <a:pt x="770807" y="155796"/>
                  <a:pt x="765982" y="160659"/>
                </a:cubicBezTo>
                <a:cubicBezTo>
                  <a:pt x="761274" y="165368"/>
                  <a:pt x="758667" y="171632"/>
                  <a:pt x="758667" y="178286"/>
                </a:cubicBezTo>
                <a:cubicBezTo>
                  <a:pt x="758667" y="184939"/>
                  <a:pt x="761235" y="191204"/>
                  <a:pt x="765982" y="195873"/>
                </a:cubicBezTo>
                <a:cubicBezTo>
                  <a:pt x="775399" y="205289"/>
                  <a:pt x="791741" y="205289"/>
                  <a:pt x="801157" y="195873"/>
                </a:cubicBezTo>
                <a:cubicBezTo>
                  <a:pt x="805865" y="191165"/>
                  <a:pt x="808472" y="184900"/>
                  <a:pt x="808472" y="178247"/>
                </a:cubicBezTo>
                <a:cubicBezTo>
                  <a:pt x="808472" y="171593"/>
                  <a:pt x="805904" y="165368"/>
                  <a:pt x="801157" y="160659"/>
                </a:cubicBezTo>
                <a:cubicBezTo>
                  <a:pt x="796332" y="155835"/>
                  <a:pt x="789951" y="153383"/>
                  <a:pt x="783570" y="153383"/>
                </a:cubicBezTo>
                <a:close/>
                <a:moveTo>
                  <a:pt x="178286" y="153383"/>
                </a:moveTo>
                <a:cubicBezTo>
                  <a:pt x="171632" y="153383"/>
                  <a:pt x="165368" y="155990"/>
                  <a:pt x="160659" y="160698"/>
                </a:cubicBezTo>
                <a:cubicBezTo>
                  <a:pt x="155951" y="165368"/>
                  <a:pt x="153383" y="171632"/>
                  <a:pt x="153383" y="178286"/>
                </a:cubicBezTo>
                <a:cubicBezTo>
                  <a:pt x="153383" y="184939"/>
                  <a:pt x="155990" y="191204"/>
                  <a:pt x="160698" y="195873"/>
                </a:cubicBezTo>
                <a:cubicBezTo>
                  <a:pt x="170115" y="205289"/>
                  <a:pt x="186535" y="205289"/>
                  <a:pt x="195912" y="195873"/>
                </a:cubicBezTo>
                <a:cubicBezTo>
                  <a:pt x="200620" y="191165"/>
                  <a:pt x="203227" y="184900"/>
                  <a:pt x="203227" y="178247"/>
                </a:cubicBezTo>
                <a:cubicBezTo>
                  <a:pt x="203227" y="171593"/>
                  <a:pt x="200581" y="165368"/>
                  <a:pt x="195873" y="160659"/>
                </a:cubicBezTo>
                <a:cubicBezTo>
                  <a:pt x="191165" y="155951"/>
                  <a:pt x="184939" y="153383"/>
                  <a:pt x="178286" y="153383"/>
                </a:cubicBezTo>
                <a:close/>
                <a:moveTo>
                  <a:pt x="480928" y="28015"/>
                </a:moveTo>
                <a:cubicBezTo>
                  <a:pt x="467192" y="28015"/>
                  <a:pt x="456025" y="39182"/>
                  <a:pt x="456025" y="52918"/>
                </a:cubicBezTo>
                <a:cubicBezTo>
                  <a:pt x="456025" y="66653"/>
                  <a:pt x="467192" y="77820"/>
                  <a:pt x="480928" y="77820"/>
                </a:cubicBezTo>
                <a:cubicBezTo>
                  <a:pt x="494663" y="77820"/>
                  <a:pt x="505830" y="66653"/>
                  <a:pt x="505830" y="52918"/>
                </a:cubicBezTo>
                <a:cubicBezTo>
                  <a:pt x="505830" y="39182"/>
                  <a:pt x="494663" y="28015"/>
                  <a:pt x="480928" y="28015"/>
                </a:cubicBezTo>
                <a:close/>
                <a:moveTo>
                  <a:pt x="753298" y="806215"/>
                </a:moveTo>
                <a:lnTo>
                  <a:pt x="675478" y="806215"/>
                </a:lnTo>
                <a:lnTo>
                  <a:pt x="675478" y="778200"/>
                </a:lnTo>
                <a:lnTo>
                  <a:pt x="753298" y="778200"/>
                </a:lnTo>
                <a:lnTo>
                  <a:pt x="753298" y="806215"/>
                </a:lnTo>
                <a:close/>
              </a:path>
            </a:pathLst>
          </a:custGeom>
          <a:solidFill>
            <a:schemeClr val="accent1"/>
          </a:solidFill>
          <a:ln w="3869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6FFA25D-D170-F1D0-CF45-4556DD300108}"/>
              </a:ext>
            </a:extLst>
          </p:cNvPr>
          <p:cNvSpPr/>
          <p:nvPr/>
        </p:nvSpPr>
        <p:spPr>
          <a:xfrm>
            <a:off x="8511633" y="4040321"/>
            <a:ext cx="1245120" cy="1245120"/>
          </a:xfrm>
          <a:custGeom>
            <a:avLst/>
            <a:gdLst>
              <a:gd name="connsiteX0" fmla="*/ 0 w 1245120"/>
              <a:gd name="connsiteY0" fmla="*/ 0 h 1245120"/>
              <a:gd name="connsiteX1" fmla="*/ 1245120 w 1245120"/>
              <a:gd name="connsiteY1" fmla="*/ 0 h 1245120"/>
              <a:gd name="connsiteX2" fmla="*/ 1245120 w 1245120"/>
              <a:gd name="connsiteY2" fmla="*/ 1245120 h 1245120"/>
              <a:gd name="connsiteX3" fmla="*/ 0 w 1245120"/>
              <a:gd name="connsiteY3" fmla="*/ 1245120 h 1245120"/>
            </a:gdLst>
            <a:ahLst/>
            <a:cxnLst>
              <a:cxn ang="0">
                <a:pos x="connsiteX0" y="connsiteY0"/>
              </a:cxn>
              <a:cxn ang="0">
                <a:pos x="connsiteX1" y="connsiteY1"/>
              </a:cxn>
              <a:cxn ang="0">
                <a:pos x="connsiteX2" y="connsiteY2"/>
              </a:cxn>
              <a:cxn ang="0">
                <a:pos x="connsiteX3" y="connsiteY3"/>
              </a:cxn>
            </a:cxnLst>
            <a:rect l="l" t="t" r="r" b="b"/>
            <a:pathLst>
              <a:path w="1245120" h="1245120">
                <a:moveTo>
                  <a:pt x="0" y="0"/>
                </a:moveTo>
                <a:lnTo>
                  <a:pt x="1245120" y="0"/>
                </a:lnTo>
                <a:lnTo>
                  <a:pt x="1245120" y="1245120"/>
                </a:lnTo>
                <a:lnTo>
                  <a:pt x="0" y="1245120"/>
                </a:lnTo>
                <a:close/>
              </a:path>
            </a:pathLst>
          </a:custGeom>
          <a:noFill/>
          <a:ln w="3869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66D3DC-4810-97E3-6C5D-9C62826EA9A5}"/>
              </a:ext>
            </a:extLst>
          </p:cNvPr>
          <p:cNvSpPr/>
          <p:nvPr/>
        </p:nvSpPr>
        <p:spPr>
          <a:xfrm>
            <a:off x="16905686" y="4065222"/>
            <a:ext cx="1195333" cy="1195295"/>
          </a:xfrm>
          <a:custGeom>
            <a:avLst/>
            <a:gdLst>
              <a:gd name="connsiteX0" fmla="*/ 597648 w 1195333"/>
              <a:gd name="connsiteY0" fmla="*/ 1195295 h 1195295"/>
              <a:gd name="connsiteX1" fmla="*/ 505821 w 1195333"/>
              <a:gd name="connsiteY1" fmla="*/ 1103469 h 1195295"/>
              <a:gd name="connsiteX2" fmla="*/ 597648 w 1195333"/>
              <a:gd name="connsiteY2" fmla="*/ 1011643 h 1195295"/>
              <a:gd name="connsiteX3" fmla="*/ 686789 w 1195333"/>
              <a:gd name="connsiteY3" fmla="*/ 1081407 h 1195295"/>
              <a:gd name="connsiteX4" fmla="*/ 1065727 w 1195333"/>
              <a:gd name="connsiteY4" fmla="*/ 749005 h 1195295"/>
              <a:gd name="connsiteX5" fmla="*/ 1092419 w 1195333"/>
              <a:gd name="connsiteY5" fmla="*/ 757604 h 1195295"/>
              <a:gd name="connsiteX6" fmla="*/ 689318 w 1195333"/>
              <a:gd name="connsiteY6" fmla="*/ 1109422 h 1195295"/>
              <a:gd name="connsiteX7" fmla="*/ 597648 w 1195333"/>
              <a:gd name="connsiteY7" fmla="*/ 1195295 h 1195295"/>
              <a:gd name="connsiteX8" fmla="*/ 597648 w 1195333"/>
              <a:gd name="connsiteY8" fmla="*/ 1039658 h 1195295"/>
              <a:gd name="connsiteX9" fmla="*/ 533836 w 1195333"/>
              <a:gd name="connsiteY9" fmla="*/ 1103469 h 1195295"/>
              <a:gd name="connsiteX10" fmla="*/ 597648 w 1195333"/>
              <a:gd name="connsiteY10" fmla="*/ 1167280 h 1195295"/>
              <a:gd name="connsiteX11" fmla="*/ 661459 w 1195333"/>
              <a:gd name="connsiteY11" fmla="*/ 1103469 h 1195295"/>
              <a:gd name="connsiteX12" fmla="*/ 597648 w 1195333"/>
              <a:gd name="connsiteY12" fmla="*/ 1039658 h 1195295"/>
              <a:gd name="connsiteX13" fmla="*/ 437691 w 1195333"/>
              <a:gd name="connsiteY13" fmla="*/ 1092419 h 1195295"/>
              <a:gd name="connsiteX14" fmla="*/ 85873 w 1195333"/>
              <a:gd name="connsiteY14" fmla="*/ 689318 h 1195295"/>
              <a:gd name="connsiteX15" fmla="*/ 0 w 1195333"/>
              <a:gd name="connsiteY15" fmla="*/ 597648 h 1195295"/>
              <a:gd name="connsiteX16" fmla="*/ 91826 w 1195333"/>
              <a:gd name="connsiteY16" fmla="*/ 505821 h 1195295"/>
              <a:gd name="connsiteX17" fmla="*/ 183652 w 1195333"/>
              <a:gd name="connsiteY17" fmla="*/ 597648 h 1195295"/>
              <a:gd name="connsiteX18" fmla="*/ 113888 w 1195333"/>
              <a:gd name="connsiteY18" fmla="*/ 686789 h 1195295"/>
              <a:gd name="connsiteX19" fmla="*/ 446329 w 1195333"/>
              <a:gd name="connsiteY19" fmla="*/ 1065727 h 1195295"/>
              <a:gd name="connsiteX20" fmla="*/ 437691 w 1195333"/>
              <a:gd name="connsiteY20" fmla="*/ 1092419 h 1195295"/>
              <a:gd name="connsiteX21" fmla="*/ 91826 w 1195333"/>
              <a:gd name="connsiteY21" fmla="*/ 533836 h 1195295"/>
              <a:gd name="connsiteX22" fmla="*/ 28015 w 1195333"/>
              <a:gd name="connsiteY22" fmla="*/ 597648 h 1195295"/>
              <a:gd name="connsiteX23" fmla="*/ 91826 w 1195333"/>
              <a:gd name="connsiteY23" fmla="*/ 661459 h 1195295"/>
              <a:gd name="connsiteX24" fmla="*/ 155637 w 1195333"/>
              <a:gd name="connsiteY24" fmla="*/ 597648 h 1195295"/>
              <a:gd name="connsiteX25" fmla="*/ 91826 w 1195333"/>
              <a:gd name="connsiteY25" fmla="*/ 533836 h 1195295"/>
              <a:gd name="connsiteX26" fmla="*/ 597648 w 1195333"/>
              <a:gd name="connsiteY26" fmla="*/ 884020 h 1195295"/>
              <a:gd name="connsiteX27" fmla="*/ 597609 w 1195333"/>
              <a:gd name="connsiteY27" fmla="*/ 884020 h 1195295"/>
              <a:gd name="connsiteX28" fmla="*/ 597609 w 1195333"/>
              <a:gd name="connsiteY28" fmla="*/ 884020 h 1195295"/>
              <a:gd name="connsiteX29" fmla="*/ 597570 w 1195333"/>
              <a:gd name="connsiteY29" fmla="*/ 884020 h 1195295"/>
              <a:gd name="connsiteX30" fmla="*/ 597570 w 1195333"/>
              <a:gd name="connsiteY30" fmla="*/ 884020 h 1195295"/>
              <a:gd name="connsiteX31" fmla="*/ 597492 w 1195333"/>
              <a:gd name="connsiteY31" fmla="*/ 884020 h 1195295"/>
              <a:gd name="connsiteX32" fmla="*/ 597492 w 1195333"/>
              <a:gd name="connsiteY32" fmla="*/ 884020 h 1195295"/>
              <a:gd name="connsiteX33" fmla="*/ 597414 w 1195333"/>
              <a:gd name="connsiteY33" fmla="*/ 884020 h 1195295"/>
              <a:gd name="connsiteX34" fmla="*/ 597375 w 1195333"/>
              <a:gd name="connsiteY34" fmla="*/ 884020 h 1195295"/>
              <a:gd name="connsiteX35" fmla="*/ 597375 w 1195333"/>
              <a:gd name="connsiteY35" fmla="*/ 884020 h 1195295"/>
              <a:gd name="connsiteX36" fmla="*/ 591033 w 1195333"/>
              <a:gd name="connsiteY36" fmla="*/ 882269 h 1195295"/>
              <a:gd name="connsiteX37" fmla="*/ 591033 w 1195333"/>
              <a:gd name="connsiteY37" fmla="*/ 882269 h 1195295"/>
              <a:gd name="connsiteX38" fmla="*/ 591033 w 1195333"/>
              <a:gd name="connsiteY38" fmla="*/ 882269 h 1195295"/>
              <a:gd name="connsiteX39" fmla="*/ 590994 w 1195333"/>
              <a:gd name="connsiteY39" fmla="*/ 882230 h 1195295"/>
              <a:gd name="connsiteX40" fmla="*/ 590994 w 1195333"/>
              <a:gd name="connsiteY40" fmla="*/ 882230 h 1195295"/>
              <a:gd name="connsiteX41" fmla="*/ 588543 w 1195333"/>
              <a:gd name="connsiteY41" fmla="*/ 880518 h 1195295"/>
              <a:gd name="connsiteX42" fmla="*/ 588543 w 1195333"/>
              <a:gd name="connsiteY42" fmla="*/ 880480 h 1195295"/>
              <a:gd name="connsiteX43" fmla="*/ 588504 w 1195333"/>
              <a:gd name="connsiteY43" fmla="*/ 880441 h 1195295"/>
              <a:gd name="connsiteX44" fmla="*/ 588504 w 1195333"/>
              <a:gd name="connsiteY44" fmla="*/ 880441 h 1195295"/>
              <a:gd name="connsiteX45" fmla="*/ 588426 w 1195333"/>
              <a:gd name="connsiteY45" fmla="*/ 880402 h 1195295"/>
              <a:gd name="connsiteX46" fmla="*/ 588426 w 1195333"/>
              <a:gd name="connsiteY46" fmla="*/ 880402 h 1195295"/>
              <a:gd name="connsiteX47" fmla="*/ 587181 w 1195333"/>
              <a:gd name="connsiteY47" fmla="*/ 879118 h 1195295"/>
              <a:gd name="connsiteX48" fmla="*/ 314893 w 1195333"/>
              <a:gd name="connsiteY48" fmla="*/ 567921 h 1195295"/>
              <a:gd name="connsiteX49" fmla="*/ 314893 w 1195333"/>
              <a:gd name="connsiteY49" fmla="*/ 549478 h 1195295"/>
              <a:gd name="connsiteX50" fmla="*/ 451076 w 1195333"/>
              <a:gd name="connsiteY50" fmla="*/ 393840 h 1195295"/>
              <a:gd name="connsiteX51" fmla="*/ 461620 w 1195333"/>
              <a:gd name="connsiteY51" fmla="*/ 389055 h 1195295"/>
              <a:gd name="connsiteX52" fmla="*/ 733986 w 1195333"/>
              <a:gd name="connsiteY52" fmla="*/ 389055 h 1195295"/>
              <a:gd name="connsiteX53" fmla="*/ 744530 w 1195333"/>
              <a:gd name="connsiteY53" fmla="*/ 393840 h 1195295"/>
              <a:gd name="connsiteX54" fmla="*/ 880713 w 1195333"/>
              <a:gd name="connsiteY54" fmla="*/ 549478 h 1195295"/>
              <a:gd name="connsiteX55" fmla="*/ 880713 w 1195333"/>
              <a:gd name="connsiteY55" fmla="*/ 567921 h 1195295"/>
              <a:gd name="connsiteX56" fmla="*/ 608425 w 1195333"/>
              <a:gd name="connsiteY56" fmla="*/ 879118 h 1195295"/>
              <a:gd name="connsiteX57" fmla="*/ 607180 w 1195333"/>
              <a:gd name="connsiteY57" fmla="*/ 880402 h 1195295"/>
              <a:gd name="connsiteX58" fmla="*/ 607180 w 1195333"/>
              <a:gd name="connsiteY58" fmla="*/ 880402 h 1195295"/>
              <a:gd name="connsiteX59" fmla="*/ 607103 w 1195333"/>
              <a:gd name="connsiteY59" fmla="*/ 880441 h 1195295"/>
              <a:gd name="connsiteX60" fmla="*/ 607103 w 1195333"/>
              <a:gd name="connsiteY60" fmla="*/ 880441 h 1195295"/>
              <a:gd name="connsiteX61" fmla="*/ 607064 w 1195333"/>
              <a:gd name="connsiteY61" fmla="*/ 880480 h 1195295"/>
              <a:gd name="connsiteX62" fmla="*/ 607064 w 1195333"/>
              <a:gd name="connsiteY62" fmla="*/ 880518 h 1195295"/>
              <a:gd name="connsiteX63" fmla="*/ 604612 w 1195333"/>
              <a:gd name="connsiteY63" fmla="*/ 882230 h 1195295"/>
              <a:gd name="connsiteX64" fmla="*/ 604612 w 1195333"/>
              <a:gd name="connsiteY64" fmla="*/ 882230 h 1195295"/>
              <a:gd name="connsiteX65" fmla="*/ 604573 w 1195333"/>
              <a:gd name="connsiteY65" fmla="*/ 882269 h 1195295"/>
              <a:gd name="connsiteX66" fmla="*/ 604573 w 1195333"/>
              <a:gd name="connsiteY66" fmla="*/ 882269 h 1195295"/>
              <a:gd name="connsiteX67" fmla="*/ 604573 w 1195333"/>
              <a:gd name="connsiteY67" fmla="*/ 882269 h 1195295"/>
              <a:gd name="connsiteX68" fmla="*/ 598231 w 1195333"/>
              <a:gd name="connsiteY68" fmla="*/ 884020 h 1195295"/>
              <a:gd name="connsiteX69" fmla="*/ 598231 w 1195333"/>
              <a:gd name="connsiteY69" fmla="*/ 884020 h 1195295"/>
              <a:gd name="connsiteX70" fmla="*/ 598192 w 1195333"/>
              <a:gd name="connsiteY70" fmla="*/ 884020 h 1195295"/>
              <a:gd name="connsiteX71" fmla="*/ 598114 w 1195333"/>
              <a:gd name="connsiteY71" fmla="*/ 884020 h 1195295"/>
              <a:gd name="connsiteX72" fmla="*/ 598114 w 1195333"/>
              <a:gd name="connsiteY72" fmla="*/ 884020 h 1195295"/>
              <a:gd name="connsiteX73" fmla="*/ 598037 w 1195333"/>
              <a:gd name="connsiteY73" fmla="*/ 884020 h 1195295"/>
              <a:gd name="connsiteX74" fmla="*/ 598037 w 1195333"/>
              <a:gd name="connsiteY74" fmla="*/ 884020 h 1195295"/>
              <a:gd name="connsiteX75" fmla="*/ 597998 w 1195333"/>
              <a:gd name="connsiteY75" fmla="*/ 884020 h 1195295"/>
              <a:gd name="connsiteX76" fmla="*/ 597998 w 1195333"/>
              <a:gd name="connsiteY76" fmla="*/ 884020 h 1195295"/>
              <a:gd name="connsiteX77" fmla="*/ 597648 w 1195333"/>
              <a:gd name="connsiteY77" fmla="*/ 884020 h 1195295"/>
              <a:gd name="connsiteX78" fmla="*/ 501152 w 1195333"/>
              <a:gd name="connsiteY78" fmla="*/ 572746 h 1195295"/>
              <a:gd name="connsiteX79" fmla="*/ 597648 w 1195333"/>
              <a:gd name="connsiteY79" fmla="*/ 830131 h 1195295"/>
              <a:gd name="connsiteX80" fmla="*/ 694143 w 1195333"/>
              <a:gd name="connsiteY80" fmla="*/ 572746 h 1195295"/>
              <a:gd name="connsiteX81" fmla="*/ 501152 w 1195333"/>
              <a:gd name="connsiteY81" fmla="*/ 572746 h 1195295"/>
              <a:gd name="connsiteX82" fmla="*/ 724064 w 1195333"/>
              <a:gd name="connsiteY82" fmla="*/ 572746 h 1195295"/>
              <a:gd name="connsiteX83" fmla="*/ 637763 w 1195333"/>
              <a:gd name="connsiteY83" fmla="*/ 802894 h 1195295"/>
              <a:gd name="connsiteX84" fmla="*/ 839158 w 1195333"/>
              <a:gd name="connsiteY84" fmla="*/ 572746 h 1195295"/>
              <a:gd name="connsiteX85" fmla="*/ 724064 w 1195333"/>
              <a:gd name="connsiteY85" fmla="*/ 572746 h 1195295"/>
              <a:gd name="connsiteX86" fmla="*/ 356137 w 1195333"/>
              <a:gd name="connsiteY86" fmla="*/ 572746 h 1195295"/>
              <a:gd name="connsiteX87" fmla="*/ 557493 w 1195333"/>
              <a:gd name="connsiteY87" fmla="*/ 802894 h 1195295"/>
              <a:gd name="connsiteX88" fmla="*/ 471192 w 1195333"/>
              <a:gd name="connsiteY88" fmla="*/ 572746 h 1195295"/>
              <a:gd name="connsiteX89" fmla="*/ 356137 w 1195333"/>
              <a:gd name="connsiteY89" fmla="*/ 572746 h 1195295"/>
              <a:gd name="connsiteX90" fmla="*/ 721379 w 1195333"/>
              <a:gd name="connsiteY90" fmla="*/ 544731 h 1195295"/>
              <a:gd name="connsiteX91" fmla="*/ 839158 w 1195333"/>
              <a:gd name="connsiteY91" fmla="*/ 544731 h 1195295"/>
              <a:gd name="connsiteX92" fmla="*/ 727488 w 1195333"/>
              <a:gd name="connsiteY92" fmla="*/ 417108 h 1195295"/>
              <a:gd name="connsiteX93" fmla="*/ 625662 w 1195333"/>
              <a:gd name="connsiteY93" fmla="*/ 417108 h 1195295"/>
              <a:gd name="connsiteX94" fmla="*/ 721379 w 1195333"/>
              <a:gd name="connsiteY94" fmla="*/ 544731 h 1195295"/>
              <a:gd name="connsiteX95" fmla="*/ 508934 w 1195333"/>
              <a:gd name="connsiteY95" fmla="*/ 544731 h 1195295"/>
              <a:gd name="connsiteX96" fmla="*/ 686361 w 1195333"/>
              <a:gd name="connsiteY96" fmla="*/ 544731 h 1195295"/>
              <a:gd name="connsiteX97" fmla="*/ 597648 w 1195333"/>
              <a:gd name="connsiteY97" fmla="*/ 426446 h 1195295"/>
              <a:gd name="connsiteX98" fmla="*/ 508934 w 1195333"/>
              <a:gd name="connsiteY98" fmla="*/ 544731 h 1195295"/>
              <a:gd name="connsiteX99" fmla="*/ 356137 w 1195333"/>
              <a:gd name="connsiteY99" fmla="*/ 544731 h 1195295"/>
              <a:gd name="connsiteX100" fmla="*/ 473877 w 1195333"/>
              <a:gd name="connsiteY100" fmla="*/ 544731 h 1195295"/>
              <a:gd name="connsiteX101" fmla="*/ 569594 w 1195333"/>
              <a:gd name="connsiteY101" fmla="*/ 417108 h 1195295"/>
              <a:gd name="connsiteX102" fmla="*/ 467807 w 1195333"/>
              <a:gd name="connsiteY102" fmla="*/ 417108 h 1195295"/>
              <a:gd name="connsiteX103" fmla="*/ 356137 w 1195333"/>
              <a:gd name="connsiteY103" fmla="*/ 544731 h 1195295"/>
              <a:gd name="connsiteX104" fmla="*/ 1103469 w 1195333"/>
              <a:gd name="connsiteY104" fmla="*/ 689474 h 1195295"/>
              <a:gd name="connsiteX105" fmla="*/ 1011643 w 1195333"/>
              <a:gd name="connsiteY105" fmla="*/ 597648 h 1195295"/>
              <a:gd name="connsiteX106" fmla="*/ 1081407 w 1195333"/>
              <a:gd name="connsiteY106" fmla="*/ 508506 h 1195295"/>
              <a:gd name="connsiteX107" fmla="*/ 749005 w 1195333"/>
              <a:gd name="connsiteY107" fmla="*/ 129568 h 1195295"/>
              <a:gd name="connsiteX108" fmla="*/ 757604 w 1195333"/>
              <a:gd name="connsiteY108" fmla="*/ 102876 h 1195295"/>
              <a:gd name="connsiteX109" fmla="*/ 1109422 w 1195333"/>
              <a:gd name="connsiteY109" fmla="*/ 506016 h 1195295"/>
              <a:gd name="connsiteX110" fmla="*/ 1195334 w 1195333"/>
              <a:gd name="connsiteY110" fmla="*/ 597648 h 1195295"/>
              <a:gd name="connsiteX111" fmla="*/ 1103469 w 1195333"/>
              <a:gd name="connsiteY111" fmla="*/ 689474 h 1195295"/>
              <a:gd name="connsiteX112" fmla="*/ 1103469 w 1195333"/>
              <a:gd name="connsiteY112" fmla="*/ 533836 h 1195295"/>
              <a:gd name="connsiteX113" fmla="*/ 1039658 w 1195333"/>
              <a:gd name="connsiteY113" fmla="*/ 597648 h 1195295"/>
              <a:gd name="connsiteX114" fmla="*/ 1103469 w 1195333"/>
              <a:gd name="connsiteY114" fmla="*/ 661459 h 1195295"/>
              <a:gd name="connsiteX115" fmla="*/ 1167280 w 1195333"/>
              <a:gd name="connsiteY115" fmla="*/ 597648 h 1195295"/>
              <a:gd name="connsiteX116" fmla="*/ 1103469 w 1195333"/>
              <a:gd name="connsiteY116" fmla="*/ 533836 h 1195295"/>
              <a:gd name="connsiteX117" fmla="*/ 129568 w 1195333"/>
              <a:gd name="connsiteY117" fmla="*/ 446329 h 1195295"/>
              <a:gd name="connsiteX118" fmla="*/ 102876 w 1195333"/>
              <a:gd name="connsiteY118" fmla="*/ 437691 h 1195295"/>
              <a:gd name="connsiteX119" fmla="*/ 506016 w 1195333"/>
              <a:gd name="connsiteY119" fmla="*/ 85873 h 1195295"/>
              <a:gd name="connsiteX120" fmla="*/ 597648 w 1195333"/>
              <a:gd name="connsiteY120" fmla="*/ 0 h 1195295"/>
              <a:gd name="connsiteX121" fmla="*/ 689474 w 1195333"/>
              <a:gd name="connsiteY121" fmla="*/ 91826 h 1195295"/>
              <a:gd name="connsiteX122" fmla="*/ 597648 w 1195333"/>
              <a:gd name="connsiteY122" fmla="*/ 183652 h 1195295"/>
              <a:gd name="connsiteX123" fmla="*/ 508506 w 1195333"/>
              <a:gd name="connsiteY123" fmla="*/ 113888 h 1195295"/>
              <a:gd name="connsiteX124" fmla="*/ 129568 w 1195333"/>
              <a:gd name="connsiteY124" fmla="*/ 446329 h 1195295"/>
              <a:gd name="connsiteX125" fmla="*/ 597648 w 1195333"/>
              <a:gd name="connsiteY125" fmla="*/ 28015 h 1195295"/>
              <a:gd name="connsiteX126" fmla="*/ 533836 w 1195333"/>
              <a:gd name="connsiteY126" fmla="*/ 91826 h 1195295"/>
              <a:gd name="connsiteX127" fmla="*/ 597648 w 1195333"/>
              <a:gd name="connsiteY127" fmla="*/ 155637 h 1195295"/>
              <a:gd name="connsiteX128" fmla="*/ 661459 w 1195333"/>
              <a:gd name="connsiteY128" fmla="*/ 91826 h 1195295"/>
              <a:gd name="connsiteX129" fmla="*/ 597648 w 1195333"/>
              <a:gd name="connsiteY129" fmla="*/ 28015 h 119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195333" h="1195295">
                <a:moveTo>
                  <a:pt x="597648" y="1195295"/>
                </a:moveTo>
                <a:cubicBezTo>
                  <a:pt x="547027" y="1195295"/>
                  <a:pt x="505821" y="1154090"/>
                  <a:pt x="505821" y="1103469"/>
                </a:cubicBezTo>
                <a:cubicBezTo>
                  <a:pt x="505821" y="1052848"/>
                  <a:pt x="547027" y="1011643"/>
                  <a:pt x="597648" y="1011643"/>
                </a:cubicBezTo>
                <a:cubicBezTo>
                  <a:pt x="640642" y="1011643"/>
                  <a:pt x="676867" y="1041409"/>
                  <a:pt x="686789" y="1081407"/>
                </a:cubicBezTo>
                <a:cubicBezTo>
                  <a:pt x="862659" y="1049113"/>
                  <a:pt x="1010515" y="919934"/>
                  <a:pt x="1065727" y="749005"/>
                </a:cubicBezTo>
                <a:lnTo>
                  <a:pt x="1092419" y="757604"/>
                </a:lnTo>
                <a:cubicBezTo>
                  <a:pt x="1033743" y="939116"/>
                  <a:pt x="876277" y="1076077"/>
                  <a:pt x="689318" y="1109422"/>
                </a:cubicBezTo>
                <a:cubicBezTo>
                  <a:pt x="686205" y="1157281"/>
                  <a:pt x="646284" y="1195295"/>
                  <a:pt x="597648" y="1195295"/>
                </a:cubicBezTo>
                <a:close/>
                <a:moveTo>
                  <a:pt x="597648" y="1039658"/>
                </a:moveTo>
                <a:cubicBezTo>
                  <a:pt x="562473" y="1039658"/>
                  <a:pt x="533836" y="1068256"/>
                  <a:pt x="533836" y="1103469"/>
                </a:cubicBezTo>
                <a:cubicBezTo>
                  <a:pt x="533836" y="1138682"/>
                  <a:pt x="562473" y="1167280"/>
                  <a:pt x="597648" y="1167280"/>
                </a:cubicBezTo>
                <a:cubicBezTo>
                  <a:pt x="632822" y="1167280"/>
                  <a:pt x="661459" y="1138682"/>
                  <a:pt x="661459" y="1103469"/>
                </a:cubicBezTo>
                <a:cubicBezTo>
                  <a:pt x="661459" y="1068256"/>
                  <a:pt x="632822" y="1039658"/>
                  <a:pt x="597648" y="1039658"/>
                </a:cubicBezTo>
                <a:close/>
                <a:moveTo>
                  <a:pt x="437691" y="1092419"/>
                </a:moveTo>
                <a:cubicBezTo>
                  <a:pt x="256218" y="1033743"/>
                  <a:pt x="119257" y="876277"/>
                  <a:pt x="85873" y="689318"/>
                </a:cubicBezTo>
                <a:cubicBezTo>
                  <a:pt x="38014" y="686205"/>
                  <a:pt x="0" y="646284"/>
                  <a:pt x="0" y="597648"/>
                </a:cubicBezTo>
                <a:cubicBezTo>
                  <a:pt x="0" y="547027"/>
                  <a:pt x="41205" y="505821"/>
                  <a:pt x="91826" y="505821"/>
                </a:cubicBezTo>
                <a:cubicBezTo>
                  <a:pt x="142447" y="505821"/>
                  <a:pt x="183652" y="547027"/>
                  <a:pt x="183652" y="597648"/>
                </a:cubicBezTo>
                <a:cubicBezTo>
                  <a:pt x="183652" y="640642"/>
                  <a:pt x="153886" y="676867"/>
                  <a:pt x="113888" y="686789"/>
                </a:cubicBezTo>
                <a:cubicBezTo>
                  <a:pt x="146221" y="862659"/>
                  <a:pt x="275400" y="1010515"/>
                  <a:pt x="446329" y="1065727"/>
                </a:cubicBezTo>
                <a:lnTo>
                  <a:pt x="437691" y="1092419"/>
                </a:lnTo>
                <a:close/>
                <a:moveTo>
                  <a:pt x="91826" y="533836"/>
                </a:moveTo>
                <a:cubicBezTo>
                  <a:pt x="56652" y="533836"/>
                  <a:pt x="28015" y="562473"/>
                  <a:pt x="28015" y="597648"/>
                </a:cubicBezTo>
                <a:cubicBezTo>
                  <a:pt x="28015" y="632822"/>
                  <a:pt x="56652" y="661459"/>
                  <a:pt x="91826" y="661459"/>
                </a:cubicBezTo>
                <a:cubicBezTo>
                  <a:pt x="127000" y="661459"/>
                  <a:pt x="155637" y="632822"/>
                  <a:pt x="155637" y="597648"/>
                </a:cubicBezTo>
                <a:cubicBezTo>
                  <a:pt x="155637" y="562473"/>
                  <a:pt x="127000" y="533836"/>
                  <a:pt x="91826" y="533836"/>
                </a:cubicBezTo>
                <a:close/>
                <a:moveTo>
                  <a:pt x="597648" y="884020"/>
                </a:moveTo>
                <a:lnTo>
                  <a:pt x="597609" y="884020"/>
                </a:lnTo>
                <a:lnTo>
                  <a:pt x="597609" y="884020"/>
                </a:lnTo>
                <a:lnTo>
                  <a:pt x="597570" y="884020"/>
                </a:lnTo>
                <a:lnTo>
                  <a:pt x="597570" y="884020"/>
                </a:lnTo>
                <a:cubicBezTo>
                  <a:pt x="597531" y="884020"/>
                  <a:pt x="597531" y="884020"/>
                  <a:pt x="597492" y="884020"/>
                </a:cubicBezTo>
                <a:lnTo>
                  <a:pt x="597492" y="884020"/>
                </a:lnTo>
                <a:cubicBezTo>
                  <a:pt x="597453" y="884020"/>
                  <a:pt x="597414" y="884020"/>
                  <a:pt x="597414" y="884020"/>
                </a:cubicBezTo>
                <a:lnTo>
                  <a:pt x="597375" y="884020"/>
                </a:lnTo>
                <a:lnTo>
                  <a:pt x="597375" y="884020"/>
                </a:lnTo>
                <a:cubicBezTo>
                  <a:pt x="595118" y="883942"/>
                  <a:pt x="592940" y="883320"/>
                  <a:pt x="591033" y="882269"/>
                </a:cubicBezTo>
                <a:lnTo>
                  <a:pt x="591033" y="882269"/>
                </a:lnTo>
                <a:lnTo>
                  <a:pt x="591033" y="882269"/>
                </a:lnTo>
                <a:lnTo>
                  <a:pt x="590994" y="882230"/>
                </a:lnTo>
                <a:lnTo>
                  <a:pt x="590994" y="882230"/>
                </a:lnTo>
                <a:cubicBezTo>
                  <a:pt x="590138" y="881725"/>
                  <a:pt x="589321" y="881180"/>
                  <a:pt x="588543" y="880518"/>
                </a:cubicBezTo>
                <a:cubicBezTo>
                  <a:pt x="588543" y="880480"/>
                  <a:pt x="588543" y="880480"/>
                  <a:pt x="588543" y="880480"/>
                </a:cubicBezTo>
                <a:cubicBezTo>
                  <a:pt x="588543" y="880480"/>
                  <a:pt x="588543" y="880480"/>
                  <a:pt x="588504" y="880441"/>
                </a:cubicBezTo>
                <a:lnTo>
                  <a:pt x="588504" y="880441"/>
                </a:lnTo>
                <a:cubicBezTo>
                  <a:pt x="588504" y="880441"/>
                  <a:pt x="588698" y="880441"/>
                  <a:pt x="588426" y="880402"/>
                </a:cubicBezTo>
                <a:lnTo>
                  <a:pt x="588426" y="880402"/>
                </a:lnTo>
                <a:cubicBezTo>
                  <a:pt x="587998" y="879974"/>
                  <a:pt x="587570" y="879585"/>
                  <a:pt x="587181" y="879118"/>
                </a:cubicBezTo>
                <a:lnTo>
                  <a:pt x="314893" y="567921"/>
                </a:lnTo>
                <a:cubicBezTo>
                  <a:pt x="310263" y="562668"/>
                  <a:pt x="310263" y="554769"/>
                  <a:pt x="314893" y="549478"/>
                </a:cubicBezTo>
                <a:lnTo>
                  <a:pt x="451076" y="393840"/>
                </a:lnTo>
                <a:cubicBezTo>
                  <a:pt x="453722" y="390767"/>
                  <a:pt x="457574" y="389055"/>
                  <a:pt x="461620" y="389055"/>
                </a:cubicBezTo>
                <a:lnTo>
                  <a:pt x="733986" y="389055"/>
                </a:lnTo>
                <a:cubicBezTo>
                  <a:pt x="738032" y="389055"/>
                  <a:pt x="741846" y="390767"/>
                  <a:pt x="744530" y="393840"/>
                </a:cubicBezTo>
                <a:lnTo>
                  <a:pt x="880713" y="549478"/>
                </a:lnTo>
                <a:cubicBezTo>
                  <a:pt x="885343" y="554731"/>
                  <a:pt x="885343" y="562629"/>
                  <a:pt x="880713" y="567921"/>
                </a:cubicBezTo>
                <a:lnTo>
                  <a:pt x="608425" y="879118"/>
                </a:lnTo>
                <a:cubicBezTo>
                  <a:pt x="608036" y="879585"/>
                  <a:pt x="607608" y="879974"/>
                  <a:pt x="607180" y="880402"/>
                </a:cubicBezTo>
                <a:lnTo>
                  <a:pt x="607180" y="880402"/>
                </a:lnTo>
                <a:cubicBezTo>
                  <a:pt x="607141" y="880402"/>
                  <a:pt x="607141" y="880441"/>
                  <a:pt x="607103" y="880441"/>
                </a:cubicBezTo>
                <a:lnTo>
                  <a:pt x="607103" y="880441"/>
                </a:lnTo>
                <a:cubicBezTo>
                  <a:pt x="607103" y="880480"/>
                  <a:pt x="607064" y="880480"/>
                  <a:pt x="607064" y="880480"/>
                </a:cubicBezTo>
                <a:cubicBezTo>
                  <a:pt x="607064" y="880480"/>
                  <a:pt x="607064" y="880480"/>
                  <a:pt x="607064" y="880518"/>
                </a:cubicBezTo>
                <a:cubicBezTo>
                  <a:pt x="606285" y="881180"/>
                  <a:pt x="605468" y="881725"/>
                  <a:pt x="604612" y="882230"/>
                </a:cubicBezTo>
                <a:lnTo>
                  <a:pt x="604612" y="882230"/>
                </a:lnTo>
                <a:cubicBezTo>
                  <a:pt x="604612" y="882230"/>
                  <a:pt x="604612" y="882269"/>
                  <a:pt x="604573" y="882269"/>
                </a:cubicBezTo>
                <a:lnTo>
                  <a:pt x="604573" y="882269"/>
                </a:lnTo>
                <a:lnTo>
                  <a:pt x="604573" y="882269"/>
                </a:lnTo>
                <a:cubicBezTo>
                  <a:pt x="602667" y="883320"/>
                  <a:pt x="600488" y="883942"/>
                  <a:pt x="598231" y="884020"/>
                </a:cubicBezTo>
                <a:lnTo>
                  <a:pt x="598231" y="884020"/>
                </a:lnTo>
                <a:cubicBezTo>
                  <a:pt x="598231" y="884020"/>
                  <a:pt x="598231" y="884020"/>
                  <a:pt x="598192" y="884020"/>
                </a:cubicBezTo>
                <a:cubicBezTo>
                  <a:pt x="598192" y="884020"/>
                  <a:pt x="598153" y="884020"/>
                  <a:pt x="598114" y="884020"/>
                </a:cubicBezTo>
                <a:lnTo>
                  <a:pt x="598114" y="884020"/>
                </a:lnTo>
                <a:cubicBezTo>
                  <a:pt x="598076" y="884020"/>
                  <a:pt x="598076" y="884020"/>
                  <a:pt x="598037" y="884020"/>
                </a:cubicBezTo>
                <a:lnTo>
                  <a:pt x="598037" y="884020"/>
                </a:lnTo>
                <a:lnTo>
                  <a:pt x="597998" y="884020"/>
                </a:lnTo>
                <a:lnTo>
                  <a:pt x="597998" y="884020"/>
                </a:lnTo>
                <a:cubicBezTo>
                  <a:pt x="597686" y="884020"/>
                  <a:pt x="597648" y="884020"/>
                  <a:pt x="597648" y="884020"/>
                </a:cubicBezTo>
                <a:close/>
                <a:moveTo>
                  <a:pt x="501152" y="572746"/>
                </a:moveTo>
                <a:lnTo>
                  <a:pt x="597648" y="830131"/>
                </a:lnTo>
                <a:lnTo>
                  <a:pt x="694143" y="572746"/>
                </a:lnTo>
                <a:cubicBezTo>
                  <a:pt x="694143" y="572746"/>
                  <a:pt x="501152" y="572746"/>
                  <a:pt x="501152" y="572746"/>
                </a:cubicBezTo>
                <a:close/>
                <a:moveTo>
                  <a:pt x="724064" y="572746"/>
                </a:moveTo>
                <a:lnTo>
                  <a:pt x="637763" y="802894"/>
                </a:lnTo>
                <a:lnTo>
                  <a:pt x="839158" y="572746"/>
                </a:lnTo>
                <a:lnTo>
                  <a:pt x="724064" y="572746"/>
                </a:lnTo>
                <a:close/>
                <a:moveTo>
                  <a:pt x="356137" y="572746"/>
                </a:moveTo>
                <a:lnTo>
                  <a:pt x="557493" y="802894"/>
                </a:lnTo>
                <a:lnTo>
                  <a:pt x="471192" y="572746"/>
                </a:lnTo>
                <a:lnTo>
                  <a:pt x="356137" y="572746"/>
                </a:lnTo>
                <a:close/>
                <a:moveTo>
                  <a:pt x="721379" y="544731"/>
                </a:moveTo>
                <a:lnTo>
                  <a:pt x="839158" y="544731"/>
                </a:lnTo>
                <a:lnTo>
                  <a:pt x="727488" y="417108"/>
                </a:lnTo>
                <a:lnTo>
                  <a:pt x="625662" y="417108"/>
                </a:lnTo>
                <a:lnTo>
                  <a:pt x="721379" y="544731"/>
                </a:lnTo>
                <a:close/>
                <a:moveTo>
                  <a:pt x="508934" y="544731"/>
                </a:moveTo>
                <a:lnTo>
                  <a:pt x="686361" y="544731"/>
                </a:lnTo>
                <a:lnTo>
                  <a:pt x="597648" y="426446"/>
                </a:lnTo>
                <a:lnTo>
                  <a:pt x="508934" y="544731"/>
                </a:lnTo>
                <a:close/>
                <a:moveTo>
                  <a:pt x="356137" y="544731"/>
                </a:moveTo>
                <a:lnTo>
                  <a:pt x="473877" y="544731"/>
                </a:lnTo>
                <a:lnTo>
                  <a:pt x="569594" y="417108"/>
                </a:lnTo>
                <a:lnTo>
                  <a:pt x="467807" y="417108"/>
                </a:lnTo>
                <a:lnTo>
                  <a:pt x="356137" y="544731"/>
                </a:lnTo>
                <a:close/>
                <a:moveTo>
                  <a:pt x="1103469" y="689474"/>
                </a:moveTo>
                <a:cubicBezTo>
                  <a:pt x="1052809" y="689474"/>
                  <a:pt x="1011643" y="648269"/>
                  <a:pt x="1011643" y="597648"/>
                </a:cubicBezTo>
                <a:cubicBezTo>
                  <a:pt x="1011643" y="554653"/>
                  <a:pt x="1041409" y="518428"/>
                  <a:pt x="1081407" y="508506"/>
                </a:cubicBezTo>
                <a:cubicBezTo>
                  <a:pt x="1049113" y="332636"/>
                  <a:pt x="919934" y="184780"/>
                  <a:pt x="749005" y="129568"/>
                </a:cubicBezTo>
                <a:lnTo>
                  <a:pt x="757604" y="102876"/>
                </a:lnTo>
                <a:cubicBezTo>
                  <a:pt x="939116" y="161513"/>
                  <a:pt x="1076077" y="318979"/>
                  <a:pt x="1109422" y="506016"/>
                </a:cubicBezTo>
                <a:cubicBezTo>
                  <a:pt x="1157281" y="509090"/>
                  <a:pt x="1195334" y="549011"/>
                  <a:pt x="1195334" y="597648"/>
                </a:cubicBezTo>
                <a:cubicBezTo>
                  <a:pt x="1195295" y="648308"/>
                  <a:pt x="1154129" y="689474"/>
                  <a:pt x="1103469" y="689474"/>
                </a:cubicBezTo>
                <a:close/>
                <a:moveTo>
                  <a:pt x="1103469" y="533836"/>
                </a:moveTo>
                <a:cubicBezTo>
                  <a:pt x="1068295" y="533836"/>
                  <a:pt x="1039658" y="562473"/>
                  <a:pt x="1039658" y="597648"/>
                </a:cubicBezTo>
                <a:cubicBezTo>
                  <a:pt x="1039658" y="632822"/>
                  <a:pt x="1068256" y="661459"/>
                  <a:pt x="1103469" y="661459"/>
                </a:cubicBezTo>
                <a:cubicBezTo>
                  <a:pt x="1138682" y="661459"/>
                  <a:pt x="1167280" y="632861"/>
                  <a:pt x="1167280" y="597648"/>
                </a:cubicBezTo>
                <a:cubicBezTo>
                  <a:pt x="1167280" y="562435"/>
                  <a:pt x="1138643" y="533836"/>
                  <a:pt x="1103469" y="533836"/>
                </a:cubicBezTo>
                <a:close/>
                <a:moveTo>
                  <a:pt x="129568" y="446329"/>
                </a:moveTo>
                <a:lnTo>
                  <a:pt x="102876" y="437691"/>
                </a:lnTo>
                <a:cubicBezTo>
                  <a:pt x="161513" y="256218"/>
                  <a:pt x="318979" y="119257"/>
                  <a:pt x="506016" y="85873"/>
                </a:cubicBezTo>
                <a:cubicBezTo>
                  <a:pt x="509090" y="38014"/>
                  <a:pt x="549011" y="0"/>
                  <a:pt x="597648" y="0"/>
                </a:cubicBezTo>
                <a:cubicBezTo>
                  <a:pt x="648308" y="0"/>
                  <a:pt x="689474" y="41205"/>
                  <a:pt x="689474" y="91826"/>
                </a:cubicBezTo>
                <a:cubicBezTo>
                  <a:pt x="689474" y="142447"/>
                  <a:pt x="648308" y="183652"/>
                  <a:pt x="597648" y="183652"/>
                </a:cubicBezTo>
                <a:cubicBezTo>
                  <a:pt x="554614" y="183652"/>
                  <a:pt x="518389" y="153886"/>
                  <a:pt x="508506" y="113888"/>
                </a:cubicBezTo>
                <a:cubicBezTo>
                  <a:pt x="332597" y="146221"/>
                  <a:pt x="184780" y="275400"/>
                  <a:pt x="129568" y="446329"/>
                </a:cubicBezTo>
                <a:close/>
                <a:moveTo>
                  <a:pt x="597648" y="28015"/>
                </a:moveTo>
                <a:cubicBezTo>
                  <a:pt x="562473" y="28015"/>
                  <a:pt x="533836" y="56652"/>
                  <a:pt x="533836" y="91826"/>
                </a:cubicBezTo>
                <a:cubicBezTo>
                  <a:pt x="533836" y="127000"/>
                  <a:pt x="562473" y="155637"/>
                  <a:pt x="597648" y="155637"/>
                </a:cubicBezTo>
                <a:cubicBezTo>
                  <a:pt x="632822" y="155637"/>
                  <a:pt x="661459" y="127000"/>
                  <a:pt x="661459" y="91826"/>
                </a:cubicBezTo>
                <a:cubicBezTo>
                  <a:pt x="661459" y="56652"/>
                  <a:pt x="632822" y="28015"/>
                  <a:pt x="597648" y="28015"/>
                </a:cubicBezTo>
                <a:close/>
              </a:path>
            </a:pathLst>
          </a:custGeom>
          <a:solidFill>
            <a:schemeClr val="accent1"/>
          </a:solidFill>
          <a:ln w="3869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869B558-ECF1-C5D0-D6DE-4F013E76CD84}"/>
              </a:ext>
            </a:extLst>
          </p:cNvPr>
          <p:cNvSpPr/>
          <p:nvPr/>
        </p:nvSpPr>
        <p:spPr>
          <a:xfrm>
            <a:off x="16880785" y="4040321"/>
            <a:ext cx="1245099" cy="1245099"/>
          </a:xfrm>
          <a:custGeom>
            <a:avLst/>
            <a:gdLst>
              <a:gd name="connsiteX0" fmla="*/ 0 w 1245099"/>
              <a:gd name="connsiteY0" fmla="*/ 0 h 1245099"/>
              <a:gd name="connsiteX1" fmla="*/ 1245099 w 1245099"/>
              <a:gd name="connsiteY1" fmla="*/ 0 h 1245099"/>
              <a:gd name="connsiteX2" fmla="*/ 1245099 w 1245099"/>
              <a:gd name="connsiteY2" fmla="*/ 1245099 h 1245099"/>
              <a:gd name="connsiteX3" fmla="*/ 0 w 1245099"/>
              <a:gd name="connsiteY3" fmla="*/ 1245099 h 1245099"/>
            </a:gdLst>
            <a:ahLst/>
            <a:cxnLst>
              <a:cxn ang="0">
                <a:pos x="connsiteX0" y="connsiteY0"/>
              </a:cxn>
              <a:cxn ang="0">
                <a:pos x="connsiteX1" y="connsiteY1"/>
              </a:cxn>
              <a:cxn ang="0">
                <a:pos x="connsiteX2" y="connsiteY2"/>
              </a:cxn>
              <a:cxn ang="0">
                <a:pos x="connsiteX3" y="connsiteY3"/>
              </a:cxn>
            </a:cxnLst>
            <a:rect l="l" t="t" r="r" b="b"/>
            <a:pathLst>
              <a:path w="1245099" h="1245099">
                <a:moveTo>
                  <a:pt x="0" y="0"/>
                </a:moveTo>
                <a:lnTo>
                  <a:pt x="1245099" y="0"/>
                </a:lnTo>
                <a:lnTo>
                  <a:pt x="1245099" y="1245099"/>
                </a:lnTo>
                <a:lnTo>
                  <a:pt x="0" y="1245099"/>
                </a:lnTo>
                <a:close/>
              </a:path>
            </a:pathLst>
          </a:custGeom>
          <a:noFill/>
          <a:ln w="38695" cap="flat">
            <a:noFill/>
            <a:prstDash val="solid"/>
            <a:miter/>
          </a:ln>
        </p:spPr>
        <p:txBody>
          <a:bodyPr rtlCol="0" anchor="ctr"/>
          <a:lstStyle/>
          <a:p>
            <a:endParaRPr lang="en-US"/>
          </a:p>
        </p:txBody>
      </p:sp>
    </p:spTree>
    <p:extLst>
      <p:ext uri="{BB962C8B-B14F-4D97-AF65-F5344CB8AC3E}">
        <p14:creationId xmlns:p14="http://schemas.microsoft.com/office/powerpoint/2010/main" val="87110107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with a grid and a grid with dots&#10;&#10;Description automatically generated with medium confidence">
            <a:extLst>
              <a:ext uri="{FF2B5EF4-FFF2-40B4-BE49-F238E27FC236}">
                <a16:creationId xmlns:a16="http://schemas.microsoft.com/office/drawing/2014/main" id="{2738711A-A20D-DDD5-7001-6EEF618BDA54}"/>
              </a:ext>
            </a:extLst>
          </p:cNvPr>
          <p:cNvPicPr>
            <a:picLocks noChangeAspect="1"/>
          </p:cNvPicPr>
          <p:nvPr/>
        </p:nvPicPr>
        <p:blipFill>
          <a:blip r:embed="rId3">
            <a:alphaModFix amt="20000"/>
          </a:blip>
          <a:stretch>
            <a:fillRect/>
          </a:stretch>
        </p:blipFill>
        <p:spPr>
          <a:xfrm>
            <a:off x="-1" y="0"/>
            <a:ext cx="24387175" cy="13717786"/>
          </a:xfrm>
          <a:prstGeom prst="rect">
            <a:avLst/>
          </a:prstGeom>
        </p:spPr>
      </p:pic>
      <p:sp>
        <p:nvSpPr>
          <p:cNvPr id="7" name="Text Placeholder 6">
            <a:extLst>
              <a:ext uri="{FF2B5EF4-FFF2-40B4-BE49-F238E27FC236}">
                <a16:creationId xmlns:a16="http://schemas.microsoft.com/office/drawing/2014/main" id="{41E65B86-2992-E307-6EA6-123ADA261D70}"/>
              </a:ext>
            </a:extLst>
          </p:cNvPr>
          <p:cNvSpPr>
            <a:spLocks noGrp="1"/>
          </p:cNvSpPr>
          <p:nvPr>
            <p:ph type="body" sz="quarter" idx="4294967295"/>
          </p:nvPr>
        </p:nvSpPr>
        <p:spPr>
          <a:xfrm>
            <a:off x="10971054" y="2382286"/>
            <a:ext cx="8850154" cy="1870508"/>
          </a:xfrm>
        </p:spPr>
        <p:txBody>
          <a:bodyPr anchor="t"/>
          <a:lstStyle/>
          <a:p>
            <a:r>
              <a:rPr lang="en-US" sz="4000" dirty="0">
                <a:latin typeface="+mn-lt"/>
              </a:rPr>
              <a:t>Live Demos and Technical Labs </a:t>
            </a:r>
            <a:r>
              <a:rPr lang="en-US" sz="4000" dirty="0">
                <a:solidFill>
                  <a:schemeClr val="accent1"/>
                </a:solidFill>
                <a:latin typeface="+mn-lt"/>
                <a:hlinkClick r:id="rId4"/>
              </a:rPr>
              <a:t>→</a:t>
            </a:r>
            <a:endParaRPr lang="en-US" sz="4000" dirty="0">
              <a:solidFill>
                <a:schemeClr val="accent1"/>
              </a:solidFill>
              <a:latin typeface="+mn-lt"/>
            </a:endParaRPr>
          </a:p>
          <a:p>
            <a:r>
              <a:rPr lang="en-US" sz="4000" dirty="0">
                <a:latin typeface="+mn-lt"/>
              </a:rPr>
              <a:t>Environments (TechZone) </a:t>
            </a:r>
            <a:r>
              <a:rPr lang="en-US" sz="4000" dirty="0">
                <a:solidFill>
                  <a:schemeClr val="accent1"/>
                </a:solidFill>
                <a:latin typeface="+mn-lt"/>
                <a:hlinkClick r:id="rId5"/>
              </a:rPr>
              <a:t>→</a:t>
            </a:r>
            <a:endParaRPr lang="en-US" sz="4000" dirty="0">
              <a:latin typeface="+mn-lt"/>
            </a:endParaRPr>
          </a:p>
          <a:p>
            <a:r>
              <a:rPr lang="en-US" sz="4000" dirty="0">
                <a:latin typeface="+mn-lt"/>
              </a:rPr>
              <a:t>Cloud Pak for Data as-a-Service </a:t>
            </a:r>
            <a:r>
              <a:rPr lang="en-US" sz="4000" dirty="0">
                <a:solidFill>
                  <a:schemeClr val="accent1"/>
                </a:solidFill>
                <a:latin typeface="+mn-lt"/>
                <a:hlinkClick r:id="rId6"/>
              </a:rPr>
              <a:t>→</a:t>
            </a:r>
            <a:endParaRPr lang="en-US" sz="4000" dirty="0">
              <a:latin typeface="+mn-lt"/>
            </a:endParaRPr>
          </a:p>
        </p:txBody>
      </p:sp>
      <p:sp>
        <p:nvSpPr>
          <p:cNvPr id="9" name="Text Placeholder 8">
            <a:extLst>
              <a:ext uri="{FF2B5EF4-FFF2-40B4-BE49-F238E27FC236}">
                <a16:creationId xmlns:a16="http://schemas.microsoft.com/office/drawing/2014/main" id="{0C05EE48-2586-CBE1-8EBD-B8F415D46A80}"/>
              </a:ext>
            </a:extLst>
          </p:cNvPr>
          <p:cNvSpPr>
            <a:spLocks noGrp="1"/>
          </p:cNvSpPr>
          <p:nvPr>
            <p:ph type="body" sz="quarter" idx="4294967295"/>
          </p:nvPr>
        </p:nvSpPr>
        <p:spPr>
          <a:xfrm>
            <a:off x="10971054" y="4967227"/>
            <a:ext cx="8850154" cy="1869470"/>
          </a:xfrm>
        </p:spPr>
        <p:txBody>
          <a:bodyPr anchor="t"/>
          <a:lstStyle/>
          <a:p>
            <a:r>
              <a:rPr lang="en-US" sz="4000" dirty="0">
                <a:latin typeface="+mn-lt"/>
              </a:rPr>
              <a:t>Cloud Pak for Data Sales Kit </a:t>
            </a:r>
            <a:r>
              <a:rPr lang="en-US" sz="4000" dirty="0">
                <a:solidFill>
                  <a:schemeClr val="accent1"/>
                </a:solidFill>
                <a:latin typeface="+mn-lt"/>
                <a:hlinkClick r:id="rId7"/>
              </a:rPr>
              <a:t>→</a:t>
            </a:r>
            <a:endParaRPr lang="en-US" sz="4000" dirty="0">
              <a:latin typeface="+mn-lt"/>
            </a:endParaRPr>
          </a:p>
          <a:p>
            <a:r>
              <a:rPr lang="en-US" sz="4000" dirty="0">
                <a:latin typeface="+mn-lt"/>
              </a:rPr>
              <a:t>Modernization Upgrade Campaign </a:t>
            </a:r>
            <a:r>
              <a:rPr lang="en-US" sz="4000" dirty="0">
                <a:solidFill>
                  <a:schemeClr val="accent1"/>
                </a:solidFill>
                <a:latin typeface="+mn-lt"/>
                <a:hlinkClick r:id="rId8"/>
              </a:rPr>
              <a:t>→</a:t>
            </a:r>
            <a:endParaRPr lang="en-US" sz="4000" dirty="0">
              <a:latin typeface="+mn-lt"/>
            </a:endParaRPr>
          </a:p>
          <a:p>
            <a:endParaRPr lang="en-US" sz="3200" dirty="0">
              <a:latin typeface="+mn-lt"/>
            </a:endParaRPr>
          </a:p>
        </p:txBody>
      </p:sp>
      <p:sp>
        <p:nvSpPr>
          <p:cNvPr id="12" name="Text Placeholder 11">
            <a:extLst>
              <a:ext uri="{FF2B5EF4-FFF2-40B4-BE49-F238E27FC236}">
                <a16:creationId xmlns:a16="http://schemas.microsoft.com/office/drawing/2014/main" id="{2F675899-0789-51D0-9130-4EECC27134FE}"/>
              </a:ext>
            </a:extLst>
          </p:cNvPr>
          <p:cNvSpPr>
            <a:spLocks noGrp="1"/>
          </p:cNvSpPr>
          <p:nvPr>
            <p:ph type="body" sz="quarter" idx="4294967295"/>
          </p:nvPr>
        </p:nvSpPr>
        <p:spPr>
          <a:xfrm>
            <a:off x="4851575" y="2382288"/>
            <a:ext cx="4950768" cy="1264820"/>
          </a:xfrm>
        </p:spPr>
        <p:txBody>
          <a:bodyPr/>
          <a:lstStyle/>
          <a:p>
            <a:r>
              <a:rPr lang="en-US" sz="5600" dirty="0">
                <a:solidFill>
                  <a:schemeClr val="accent1"/>
                </a:solidFill>
                <a:latin typeface="+mn-lt"/>
              </a:rPr>
              <a:t>Demos</a:t>
            </a:r>
          </a:p>
        </p:txBody>
      </p:sp>
      <p:sp>
        <p:nvSpPr>
          <p:cNvPr id="13" name="Text Placeholder 12">
            <a:extLst>
              <a:ext uri="{FF2B5EF4-FFF2-40B4-BE49-F238E27FC236}">
                <a16:creationId xmlns:a16="http://schemas.microsoft.com/office/drawing/2014/main" id="{B1B02013-C968-CF15-C9DD-9774F902B8AB}"/>
              </a:ext>
            </a:extLst>
          </p:cNvPr>
          <p:cNvSpPr>
            <a:spLocks noGrp="1"/>
          </p:cNvSpPr>
          <p:nvPr>
            <p:ph type="body" sz="quarter" idx="4294967295"/>
          </p:nvPr>
        </p:nvSpPr>
        <p:spPr>
          <a:xfrm>
            <a:off x="4851575" y="10318772"/>
            <a:ext cx="5299852" cy="1522708"/>
          </a:xfrm>
        </p:spPr>
        <p:txBody>
          <a:bodyPr/>
          <a:lstStyle/>
          <a:p>
            <a:r>
              <a:rPr lang="en-US" sz="5600" dirty="0">
                <a:solidFill>
                  <a:schemeClr val="accent1"/>
                </a:solidFill>
                <a:latin typeface="+mn-lt"/>
              </a:rPr>
              <a:t>Client materials</a:t>
            </a:r>
          </a:p>
        </p:txBody>
      </p:sp>
      <p:sp>
        <p:nvSpPr>
          <p:cNvPr id="14" name="Text Placeholder 13">
            <a:extLst>
              <a:ext uri="{FF2B5EF4-FFF2-40B4-BE49-F238E27FC236}">
                <a16:creationId xmlns:a16="http://schemas.microsoft.com/office/drawing/2014/main" id="{28509023-9EF1-EE3E-C3C1-DE42F33E4D8A}"/>
              </a:ext>
            </a:extLst>
          </p:cNvPr>
          <p:cNvSpPr>
            <a:spLocks noGrp="1"/>
          </p:cNvSpPr>
          <p:nvPr>
            <p:ph type="body" sz="quarter" idx="4294967295"/>
          </p:nvPr>
        </p:nvSpPr>
        <p:spPr>
          <a:xfrm>
            <a:off x="4851575" y="4967228"/>
            <a:ext cx="4950768" cy="1342132"/>
          </a:xfrm>
        </p:spPr>
        <p:txBody>
          <a:bodyPr/>
          <a:lstStyle/>
          <a:p>
            <a:r>
              <a:rPr lang="en-US" sz="5600" dirty="0">
                <a:solidFill>
                  <a:schemeClr val="accent1"/>
                </a:solidFill>
                <a:latin typeface="+mn-lt"/>
              </a:rPr>
              <a:t>Seismic</a:t>
            </a:r>
          </a:p>
        </p:txBody>
      </p:sp>
      <p:sp>
        <p:nvSpPr>
          <p:cNvPr id="8" name="Text Placeholder 7">
            <a:extLst>
              <a:ext uri="{FF2B5EF4-FFF2-40B4-BE49-F238E27FC236}">
                <a16:creationId xmlns:a16="http://schemas.microsoft.com/office/drawing/2014/main" id="{A16E806A-9FAD-E8D9-723B-D171D75B1389}"/>
              </a:ext>
            </a:extLst>
          </p:cNvPr>
          <p:cNvSpPr>
            <a:spLocks noGrp="1"/>
          </p:cNvSpPr>
          <p:nvPr>
            <p:ph type="body" sz="quarter" idx="4294967295"/>
          </p:nvPr>
        </p:nvSpPr>
        <p:spPr>
          <a:xfrm>
            <a:off x="10971056" y="10318771"/>
            <a:ext cx="8850154" cy="1869470"/>
          </a:xfrm>
        </p:spPr>
        <p:txBody>
          <a:bodyPr anchor="t"/>
          <a:lstStyle/>
          <a:p>
            <a:pPr defTabSz="2437912">
              <a:defRPr/>
            </a:pPr>
            <a:r>
              <a:rPr lang="en-US" sz="4000" dirty="0">
                <a:solidFill>
                  <a:srgbClr val="000000"/>
                </a:solidFill>
                <a:latin typeface="+mn-lt"/>
              </a:rPr>
              <a:t>Marketing Page </a:t>
            </a:r>
            <a:r>
              <a:rPr lang="en-US" sz="4000" dirty="0">
                <a:solidFill>
                  <a:schemeClr val="accent1"/>
                </a:solidFill>
                <a:latin typeface="+mn-lt"/>
                <a:hlinkClick r:id="rId9"/>
              </a:rPr>
              <a:t>→</a:t>
            </a:r>
            <a:endParaRPr lang="en-US" sz="4000" dirty="0">
              <a:solidFill>
                <a:srgbClr val="000000"/>
              </a:solidFill>
              <a:latin typeface="+mn-lt"/>
            </a:endParaRPr>
          </a:p>
          <a:p>
            <a:pPr defTabSz="2437912">
              <a:defRPr/>
            </a:pPr>
            <a:r>
              <a:rPr lang="en-US" sz="4000" dirty="0">
                <a:solidFill>
                  <a:srgbClr val="000000"/>
                </a:solidFill>
                <a:latin typeface="+mn-lt"/>
              </a:rPr>
              <a:t>Proposal Template </a:t>
            </a:r>
            <a:r>
              <a:rPr lang="en-US" sz="3200" dirty="0">
                <a:solidFill>
                  <a:schemeClr val="accent1"/>
                </a:solidFill>
                <a:latin typeface="+mn-lt"/>
                <a:hlinkClick r:id="rId10"/>
              </a:rPr>
              <a:t>→</a:t>
            </a:r>
            <a:endParaRPr lang="en-US" sz="3200" dirty="0">
              <a:solidFill>
                <a:srgbClr val="000000"/>
              </a:solidFill>
              <a:latin typeface="+mn-lt"/>
            </a:endParaRPr>
          </a:p>
        </p:txBody>
      </p:sp>
      <p:cxnSp>
        <p:nvCxnSpPr>
          <p:cNvPr id="30" name="Straight Connector 29">
            <a:extLst>
              <a:ext uri="{FF2B5EF4-FFF2-40B4-BE49-F238E27FC236}">
                <a16:creationId xmlns:a16="http://schemas.microsoft.com/office/drawing/2014/main" id="{E27AB5FE-F059-6E66-AAF8-1A10D27A5629}"/>
              </a:ext>
            </a:extLst>
          </p:cNvPr>
          <p:cNvCxnSpPr>
            <a:cxnSpLocks/>
          </p:cNvCxnSpPr>
          <p:nvPr/>
        </p:nvCxnSpPr>
        <p:spPr bwMode="auto">
          <a:xfrm>
            <a:off x="4786267" y="7149344"/>
            <a:ext cx="1545134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8EE3C77-2EC6-57CA-E699-606F7FC0B282}"/>
              </a:ext>
            </a:extLst>
          </p:cNvPr>
          <p:cNvCxnSpPr>
            <a:cxnSpLocks/>
          </p:cNvCxnSpPr>
          <p:nvPr/>
        </p:nvCxnSpPr>
        <p:spPr bwMode="auto">
          <a:xfrm>
            <a:off x="4786267" y="4471592"/>
            <a:ext cx="1545134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1">
            <a:extLst>
              <a:ext uri="{FF2B5EF4-FFF2-40B4-BE49-F238E27FC236}">
                <a16:creationId xmlns:a16="http://schemas.microsoft.com/office/drawing/2014/main" id="{E2C7C357-BDA5-6E8C-34A9-93CDA67FD351}"/>
              </a:ext>
            </a:extLst>
          </p:cNvPr>
          <p:cNvSpPr txBox="1">
            <a:spLocks/>
          </p:cNvSpPr>
          <p:nvPr/>
        </p:nvSpPr>
        <p:spPr>
          <a:xfrm>
            <a:off x="4851575" y="7642392"/>
            <a:ext cx="4950768" cy="1524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defRPr/>
            </a:pPr>
            <a:r>
              <a:rPr lang="en-US" sz="5600" kern="0" dirty="0">
                <a:solidFill>
                  <a:srgbClr val="0F62FE"/>
                </a:solidFill>
                <a:latin typeface="+mn-lt"/>
              </a:rPr>
              <a:t>Sales tools</a:t>
            </a:r>
          </a:p>
        </p:txBody>
      </p:sp>
      <p:cxnSp>
        <p:nvCxnSpPr>
          <p:cNvPr id="15" name="Straight Connector 14">
            <a:extLst>
              <a:ext uri="{FF2B5EF4-FFF2-40B4-BE49-F238E27FC236}">
                <a16:creationId xmlns:a16="http://schemas.microsoft.com/office/drawing/2014/main" id="{E4C6BBA3-81ED-1A6F-96F4-52355F6580F2}"/>
              </a:ext>
            </a:extLst>
          </p:cNvPr>
          <p:cNvCxnSpPr>
            <a:cxnSpLocks/>
          </p:cNvCxnSpPr>
          <p:nvPr/>
        </p:nvCxnSpPr>
        <p:spPr bwMode="auto">
          <a:xfrm>
            <a:off x="4786267" y="9826878"/>
            <a:ext cx="1545134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2">
            <a:extLst>
              <a:ext uri="{FF2B5EF4-FFF2-40B4-BE49-F238E27FC236}">
                <a16:creationId xmlns:a16="http://schemas.microsoft.com/office/drawing/2014/main" id="{14C81680-E291-0DAE-8BFF-DA22077FA454}"/>
              </a:ext>
            </a:extLst>
          </p:cNvPr>
          <p:cNvSpPr txBox="1">
            <a:spLocks/>
          </p:cNvSpPr>
          <p:nvPr/>
        </p:nvSpPr>
        <p:spPr>
          <a:xfrm>
            <a:off x="802722" y="695597"/>
            <a:ext cx="4709804" cy="869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defTabSz="1829014">
              <a:lnSpc>
                <a:spcPct val="100000"/>
              </a:lnSpc>
              <a:defRPr/>
            </a:pPr>
            <a:r>
              <a:rPr lang="en-US" sz="5400" kern="0" dirty="0">
                <a:solidFill>
                  <a:srgbClr val="000000"/>
                </a:solidFill>
              </a:rPr>
              <a:t>Key Resources</a:t>
            </a:r>
          </a:p>
        </p:txBody>
      </p:sp>
      <p:sp>
        <p:nvSpPr>
          <p:cNvPr id="3" name="Text Placeholder 8">
            <a:extLst>
              <a:ext uri="{FF2B5EF4-FFF2-40B4-BE49-F238E27FC236}">
                <a16:creationId xmlns:a16="http://schemas.microsoft.com/office/drawing/2014/main" id="{F2062008-D7FC-33AC-1C67-CB3A582328C4}"/>
              </a:ext>
            </a:extLst>
          </p:cNvPr>
          <p:cNvSpPr txBox="1">
            <a:spLocks/>
          </p:cNvSpPr>
          <p:nvPr/>
        </p:nvSpPr>
        <p:spPr>
          <a:xfrm>
            <a:off x="10971054" y="7644760"/>
            <a:ext cx="8850154" cy="1869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000" kern="0" dirty="0">
                <a:latin typeface="+mn-lt"/>
              </a:rPr>
              <a:t>External Business Value Experience </a:t>
            </a:r>
            <a:r>
              <a:rPr lang="en-US" sz="4000" dirty="0">
                <a:solidFill>
                  <a:schemeClr val="accent1"/>
                </a:solidFill>
                <a:latin typeface="+mn-lt"/>
                <a:hlinkClick r:id="rId11"/>
              </a:rPr>
              <a:t>→</a:t>
            </a:r>
            <a:endParaRPr lang="en-US" sz="4000" kern="0" dirty="0">
              <a:latin typeface="+mn-lt"/>
            </a:endParaRPr>
          </a:p>
          <a:p>
            <a:r>
              <a:rPr lang="en-US" sz="4000" kern="0" dirty="0">
                <a:latin typeface="+mn-lt"/>
              </a:rPr>
              <a:t>Sales Configurator </a:t>
            </a:r>
            <a:r>
              <a:rPr lang="en-US" sz="3200" dirty="0">
                <a:solidFill>
                  <a:schemeClr val="accent1"/>
                </a:solidFill>
                <a:latin typeface="+mn-lt"/>
                <a:hlinkClick r:id="rId12"/>
              </a:rPr>
              <a:t>→</a:t>
            </a:r>
            <a:endParaRPr lang="en-US" sz="3200" kern="0" dirty="0">
              <a:latin typeface="+mn-lt"/>
            </a:endParaRPr>
          </a:p>
        </p:txBody>
      </p:sp>
    </p:spTree>
    <p:extLst>
      <p:ext uri="{BB962C8B-B14F-4D97-AF65-F5344CB8AC3E}">
        <p14:creationId xmlns:p14="http://schemas.microsoft.com/office/powerpoint/2010/main" val="44825380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70803C97-C08D-1588-85FD-3384265C1AA6}"/>
              </a:ext>
            </a:extLst>
          </p:cNvPr>
          <p:cNvSpPr txBox="1">
            <a:spLocks/>
          </p:cNvSpPr>
          <p:nvPr/>
        </p:nvSpPr>
        <p:spPr>
          <a:xfrm>
            <a:off x="12765280" y="1142951"/>
            <a:ext cx="10390442" cy="5715049"/>
          </a:xfrm>
          <a:prstGeom prst="rect">
            <a:avLst/>
          </a:prstGeom>
        </p:spPr>
        <p:txBody>
          <a:bodyPr/>
          <a:lst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a:lstStyle>
          <a:p>
            <a:r>
              <a:rPr lang="en-US" sz="4000" kern="0" dirty="0"/>
              <a:t>05 Packaging of base services, </a:t>
            </a:r>
            <a:br>
              <a:rPr lang="en-US" sz="4000" kern="0" dirty="0"/>
            </a:br>
            <a:r>
              <a:rPr lang="en-US" sz="4000" kern="0" dirty="0"/>
              <a:t>extended services and cartridges</a:t>
            </a:r>
          </a:p>
          <a:p>
            <a:endParaRPr lang="en-US" sz="4000" kern="0" dirty="0"/>
          </a:p>
          <a:p>
            <a:r>
              <a:rPr lang="en-US" sz="4000" kern="0" dirty="0"/>
              <a:t>11 </a:t>
            </a:r>
            <a:r>
              <a:rPr lang="en-US" sz="4000" kern="0" dirty="0">
                <a:solidFill>
                  <a:schemeClr val="tx2">
                    <a:lumMod val="10000"/>
                  </a:schemeClr>
                </a:solidFill>
              </a:rPr>
              <a:t>Cloud Pak for Data as a Service</a:t>
            </a:r>
          </a:p>
          <a:p>
            <a:endParaRPr lang="en-US" sz="4000" kern="0" dirty="0"/>
          </a:p>
          <a:p>
            <a:r>
              <a:rPr lang="en-US" sz="4000" kern="0" dirty="0"/>
              <a:t>16 </a:t>
            </a:r>
            <a:r>
              <a:rPr lang="en-US" sz="4000" kern="0" dirty="0">
                <a:solidFill>
                  <a:schemeClr val="tx2">
                    <a:lumMod val="10000"/>
                  </a:schemeClr>
                </a:solidFill>
              </a:rPr>
              <a:t>Market trends and the next generation of Cloud Pak for Data</a:t>
            </a:r>
          </a:p>
          <a:p>
            <a:endParaRPr lang="en-US" sz="4000" kern="0" dirty="0"/>
          </a:p>
          <a:p>
            <a:r>
              <a:rPr lang="en-US" sz="4000" kern="0" dirty="0"/>
              <a:t>17 </a:t>
            </a:r>
            <a:r>
              <a:rPr lang="en-US" sz="4000" kern="0" dirty="0">
                <a:solidFill>
                  <a:schemeClr val="tx2">
                    <a:lumMod val="10000"/>
                  </a:schemeClr>
                </a:solidFill>
              </a:rPr>
              <a:t>Key resources</a:t>
            </a:r>
            <a:endParaRPr lang="en-US" sz="4000" kern="0" dirty="0">
              <a:solidFill>
                <a:schemeClr val="tx2">
                  <a:lumMod val="10000"/>
                </a:schemeClr>
              </a:solidFill>
              <a:ea typeface="IBM Plex Sans" charset="0"/>
              <a:cs typeface="IBM Plex Sans" charset="0"/>
            </a:endParaRPr>
          </a:p>
          <a:p>
            <a:endParaRPr lang="en-US" sz="4000" kern="0" dirty="0"/>
          </a:p>
        </p:txBody>
      </p:sp>
      <p:pic>
        <p:nvPicPr>
          <p:cNvPr id="5" name="Picture 4" descr="Illustration showing outlines of various sized 2D nested boxes with arrow pointing to upper right corner">
            <a:extLst>
              <a:ext uri="{FF2B5EF4-FFF2-40B4-BE49-F238E27FC236}">
                <a16:creationId xmlns:a16="http://schemas.microsoft.com/office/drawing/2014/main" id="{B56F8DA0-C180-7211-BA21-C26EFB0ECB4B}"/>
              </a:ext>
            </a:extLst>
          </p:cNvPr>
          <p:cNvPicPr>
            <a:picLocks noChangeAspect="1"/>
          </p:cNvPicPr>
          <p:nvPr/>
        </p:nvPicPr>
        <p:blipFill>
          <a:blip r:embed="rId3"/>
          <a:stretch>
            <a:fillRect/>
          </a:stretch>
        </p:blipFill>
        <p:spPr>
          <a:xfrm>
            <a:off x="287998" y="5920881"/>
            <a:ext cx="7370101" cy="7370101"/>
          </a:xfrm>
          <a:prstGeom prst="rect">
            <a:avLst/>
          </a:prstGeom>
        </p:spPr>
      </p:pic>
      <p:sp>
        <p:nvSpPr>
          <p:cNvPr id="7" name="Title 6">
            <a:extLst>
              <a:ext uri="{FF2B5EF4-FFF2-40B4-BE49-F238E27FC236}">
                <a16:creationId xmlns:a16="http://schemas.microsoft.com/office/drawing/2014/main" id="{236F8AAC-4885-915B-251A-C251C9390C6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35992416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669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810636-4F66-A342-2B5E-0B0B74BA7F62}"/>
              </a:ext>
            </a:extLst>
          </p:cNvPr>
          <p:cNvSpPr>
            <a:spLocks noGrp="1"/>
          </p:cNvSpPr>
          <p:nvPr>
            <p:ph type="body" sz="quarter" idx="14"/>
          </p:nvPr>
        </p:nvSpPr>
        <p:spPr>
          <a:xfrm>
            <a:off x="576072" y="385200"/>
            <a:ext cx="5789556" cy="2859087"/>
          </a:xfrm>
        </p:spPr>
        <p:txBody>
          <a:bodyPr/>
          <a:lstStyle/>
          <a:p>
            <a:r>
              <a:rPr lang="en-US" dirty="0"/>
              <a:t>Seller guidance </a:t>
            </a:r>
            <a:br>
              <a:rPr lang="en-US" dirty="0"/>
            </a:br>
            <a:r>
              <a:rPr lang="en-US" dirty="0"/>
              <a:t>and legal disclaimer</a:t>
            </a:r>
          </a:p>
          <a:p>
            <a:endParaRPr lang="en-US" dirty="0"/>
          </a:p>
        </p:txBody>
      </p:sp>
      <p:sp>
        <p:nvSpPr>
          <p:cNvPr id="3" name="Text Placeholder 2">
            <a:extLst>
              <a:ext uri="{FF2B5EF4-FFF2-40B4-BE49-F238E27FC236}">
                <a16:creationId xmlns:a16="http://schemas.microsoft.com/office/drawing/2014/main" id="{4E0165A9-3ED7-C092-C680-45D6E57BAA11}"/>
              </a:ext>
            </a:extLst>
          </p:cNvPr>
          <p:cNvSpPr>
            <a:spLocks noGrp="1"/>
          </p:cNvSpPr>
          <p:nvPr>
            <p:ph type="body" sz="quarter" idx="15"/>
          </p:nvPr>
        </p:nvSpPr>
        <p:spPr/>
        <p:txBody>
          <a:bodyPr/>
          <a:lstStyle/>
          <a:p>
            <a:r>
              <a:rPr lang="en-US" sz="2000" dirty="0"/>
              <a:t>References in this presentation to IBM products, programs, or services do not imply that they will be available in all countries in which IBM operates. </a:t>
            </a:r>
            <a:br>
              <a:rPr lang="en-US" sz="2000" dirty="0"/>
            </a:br>
            <a:r>
              <a:rPr lang="en-US" sz="2000" dirty="0"/>
              <a:t>Product release dates and/or capabilities referenced in this presentation may change at any time at IBM’s sole discretion based on market opportunities or other factors and are not intended to be a commitment </a:t>
            </a:r>
            <a:br>
              <a:rPr lang="en-US" sz="2000" dirty="0"/>
            </a:br>
            <a:r>
              <a:rPr lang="en-US" sz="2000" dirty="0"/>
              <a:t>to future product or feature availability </a:t>
            </a:r>
            <a:br>
              <a:rPr lang="en-US" sz="2000" dirty="0"/>
            </a:br>
            <a:r>
              <a:rPr lang="en-US" sz="2000" dirty="0"/>
              <a:t>in any way. Nothing contained in these materials is intended to, nor shall have </a:t>
            </a:r>
            <a:br>
              <a:rPr lang="en-US" sz="2000" dirty="0"/>
            </a:br>
            <a:r>
              <a:rPr lang="en-US" sz="2000" dirty="0"/>
              <a:t>the effect of, stating or implying that any activities undertaken by you will result </a:t>
            </a:r>
            <a:br>
              <a:rPr lang="en-US" sz="2000" dirty="0"/>
            </a:br>
            <a:r>
              <a:rPr lang="en-US" sz="2000" dirty="0"/>
              <a:t>in any specific sales, revenue growth, </a:t>
            </a:r>
            <a:br>
              <a:rPr lang="en-US" sz="2000" dirty="0"/>
            </a:br>
            <a:r>
              <a:rPr lang="en-US" sz="2000" dirty="0"/>
              <a:t>or other results. </a:t>
            </a:r>
          </a:p>
          <a:p>
            <a:endParaRPr lang="en-US" sz="2000" dirty="0"/>
          </a:p>
          <a:p>
            <a:r>
              <a:rPr lang="en-US" sz="2000" dirty="0"/>
              <a:t>All client examples described are presented as illustrations of how those clients have used IBM products and the results they </a:t>
            </a:r>
            <a:br>
              <a:rPr lang="en-US" sz="2000" dirty="0"/>
            </a:br>
            <a:r>
              <a:rPr lang="en-US" sz="2000" dirty="0"/>
              <a:t>may have achieved. Actual environmental costs and performance characteristics </a:t>
            </a:r>
            <a:br>
              <a:rPr lang="en-US" sz="2000" dirty="0"/>
            </a:br>
            <a:r>
              <a:rPr lang="en-US" sz="2000" dirty="0"/>
              <a:t>may vary by client.</a:t>
            </a:r>
          </a:p>
          <a:p>
            <a:endParaRPr lang="en-US" dirty="0"/>
          </a:p>
        </p:txBody>
      </p:sp>
      <p:sp>
        <p:nvSpPr>
          <p:cNvPr id="5" name="Text Placeholder 4">
            <a:extLst>
              <a:ext uri="{FF2B5EF4-FFF2-40B4-BE49-F238E27FC236}">
                <a16:creationId xmlns:a16="http://schemas.microsoft.com/office/drawing/2014/main" id="{7607A411-4E60-844A-C088-F069BB09A76E}"/>
              </a:ext>
            </a:extLst>
          </p:cNvPr>
          <p:cNvSpPr>
            <a:spLocks noGrp="1"/>
          </p:cNvSpPr>
          <p:nvPr>
            <p:ph type="body" sz="quarter" idx="17"/>
          </p:nvPr>
        </p:nvSpPr>
        <p:spPr/>
        <p:txBody>
          <a:bodyPr/>
          <a:lstStyle/>
          <a:p>
            <a:r>
              <a:rPr lang="en-US" sz="2000" dirty="0"/>
              <a:t>Slides in this presentation marked as </a:t>
            </a:r>
            <a:r>
              <a:rPr lang="en-US" sz="2000" b="1" dirty="0"/>
              <a:t>"IBM and Business Partner Internal Use Only" </a:t>
            </a:r>
            <a:br>
              <a:rPr lang="en-US" sz="2000" b="1" dirty="0"/>
            </a:br>
            <a:r>
              <a:rPr lang="en-US" sz="2000" dirty="0"/>
              <a:t>are for IBM and Business Partner use </a:t>
            </a:r>
            <a:br>
              <a:rPr lang="en-US" sz="2000" dirty="0"/>
            </a:br>
            <a:r>
              <a:rPr lang="en-US" sz="2000" dirty="0"/>
              <a:t>and should not be shared with clients </a:t>
            </a:r>
            <a:br>
              <a:rPr lang="en-US" sz="2000" dirty="0"/>
            </a:br>
            <a:r>
              <a:rPr lang="en-US" sz="2000" dirty="0"/>
              <a:t>or anyone else outside of IBM or the Business Partners’ company.</a:t>
            </a:r>
          </a:p>
          <a:p>
            <a:endParaRPr lang="en-US" sz="2000" dirty="0"/>
          </a:p>
          <a:p>
            <a:r>
              <a:rPr lang="en-US" sz="2000" dirty="0"/>
              <a:t>© IBM Corporation 2024. </a:t>
            </a:r>
            <a:br>
              <a:rPr lang="en-US" sz="2000" dirty="0"/>
            </a:br>
            <a:r>
              <a:rPr lang="en-US" sz="2000" b="1" dirty="0"/>
              <a:t>All Rights Reserved.</a:t>
            </a:r>
          </a:p>
          <a:p>
            <a:endParaRPr lang="en-US" sz="2000" dirty="0"/>
          </a:p>
          <a:p>
            <a:r>
              <a:rPr lang="en-US" sz="2000" dirty="0"/>
              <a:t>The information contained in this publication is provided for informational purposes only. While efforts were made </a:t>
            </a:r>
            <a:br>
              <a:rPr lang="en-US" sz="2000" dirty="0"/>
            </a:br>
            <a:r>
              <a:rPr lang="en-US" sz="2000" dirty="0"/>
              <a:t>to verify the completeness and accuracy </a:t>
            </a:r>
            <a:br>
              <a:rPr lang="en-US" sz="2000" dirty="0"/>
            </a:br>
            <a:r>
              <a:rPr lang="en-US" sz="2000" dirty="0"/>
              <a:t>of the information contained in this publication, it is provided AS IS without warranty of any kind, express or implied. </a:t>
            </a:r>
            <a:br>
              <a:rPr lang="en-US" sz="2000" dirty="0"/>
            </a:br>
            <a:r>
              <a:rPr lang="en-US" sz="2000" dirty="0"/>
              <a:t>In addition, this information is based on IBM’s current product plans and strategy, which are subject to change by IBM without notice. IBM shall not be responsible for </a:t>
            </a:r>
            <a:br>
              <a:rPr lang="en-US" sz="2000" dirty="0"/>
            </a:br>
            <a:r>
              <a:rPr lang="en-US" sz="2000" dirty="0"/>
              <a:t>any damages arising out of the use of, or otherwise related to, this publication or any other materials. Nothing contained in this publication is intended to, nor shall have the effect of, creating any warranties or representations from IBM or its suppliers </a:t>
            </a:r>
            <a:br>
              <a:rPr lang="en-US" sz="2000" dirty="0"/>
            </a:br>
            <a:r>
              <a:rPr lang="en-US" sz="2000" dirty="0"/>
              <a:t>or licensors, or altering the terms and conditions of the applicable license agreement governing the use </a:t>
            </a:r>
            <a:br>
              <a:rPr lang="en-US" sz="2000" dirty="0"/>
            </a:br>
            <a:r>
              <a:rPr lang="en-US" sz="2000" dirty="0"/>
              <a:t>of IBM software.</a:t>
            </a:r>
          </a:p>
          <a:p>
            <a:endParaRPr lang="en-US" sz="2000" dirty="0"/>
          </a:p>
          <a:p>
            <a:endParaRPr lang="en-US" dirty="0"/>
          </a:p>
        </p:txBody>
      </p:sp>
      <p:sp>
        <p:nvSpPr>
          <p:cNvPr id="7" name="TextBox 6">
            <a:extLst>
              <a:ext uri="{FF2B5EF4-FFF2-40B4-BE49-F238E27FC236}">
                <a16:creationId xmlns:a16="http://schemas.microsoft.com/office/drawing/2014/main" id="{06CA5F77-8BD1-2EF0-A86B-E5E064075C74}"/>
              </a:ext>
            </a:extLst>
          </p:cNvPr>
          <p:cNvSpPr txBox="1"/>
          <p:nvPr/>
        </p:nvSpPr>
        <p:spPr>
          <a:xfrm>
            <a:off x="553267" y="5059092"/>
            <a:ext cx="4971233" cy="920637"/>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a:lnSpc>
                <a:spcPct val="110000"/>
              </a:lnSpc>
            </a:pPr>
            <a:r>
              <a:rPr lang="en-US" sz="2800" dirty="0">
                <a:solidFill>
                  <a:schemeClr val="tx1"/>
                </a:solidFill>
                <a:latin typeface="IBM Plex Sans Light" panose="020B0403050203000203" pitchFamily="34" charset="0"/>
              </a:rPr>
              <a:t>IBM and Business Partner </a:t>
            </a:r>
            <a:br>
              <a:rPr lang="en-US" sz="2800" dirty="0">
                <a:solidFill>
                  <a:schemeClr val="tx1"/>
                </a:solidFill>
                <a:latin typeface="IBM Plex Sans Light" panose="020B0403050203000203" pitchFamily="34" charset="0"/>
              </a:rPr>
            </a:br>
            <a:r>
              <a:rPr lang="en-US" sz="2800" dirty="0">
                <a:solidFill>
                  <a:schemeClr val="accent6"/>
                </a:solidFill>
                <a:latin typeface="IBM Plex Sans Light" panose="020B0403050203000203" pitchFamily="34" charset="0"/>
              </a:rPr>
              <a:t>Internal Use Only</a:t>
            </a:r>
          </a:p>
        </p:txBody>
      </p:sp>
      <p:cxnSp>
        <p:nvCxnSpPr>
          <p:cNvPr id="8" name="Straight Connector 7">
            <a:extLst>
              <a:ext uri="{FF2B5EF4-FFF2-40B4-BE49-F238E27FC236}">
                <a16:creationId xmlns:a16="http://schemas.microsoft.com/office/drawing/2014/main" id="{BC5C1651-804D-5D23-019E-BA7837678616}"/>
              </a:ext>
            </a:extLst>
          </p:cNvPr>
          <p:cNvCxnSpPr/>
          <p:nvPr/>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221CC60-A66D-5C7E-DF65-20BA8E13D9A8}"/>
              </a:ext>
            </a:extLst>
          </p:cNvPr>
          <p:cNvCxnSpPr/>
          <p:nvPr/>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611867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E9F4B59-561F-17E0-71E0-C7ADC328760F}"/>
              </a:ext>
            </a:extLst>
          </p:cNvPr>
          <p:cNvSpPr/>
          <p:nvPr/>
        </p:nvSpPr>
        <p:spPr bwMode="auto">
          <a:xfrm>
            <a:off x="544843" y="2801270"/>
            <a:ext cx="11081818" cy="5400621"/>
          </a:xfrm>
          <a:prstGeom prst="rect">
            <a:avLst/>
          </a:prstGeom>
          <a:solidFill>
            <a:srgbClr val="EDF5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buSzPct val="100000"/>
              <a:defRPr/>
            </a:pPr>
            <a:r>
              <a:rPr lang="en-US" kern="100" dirty="0">
                <a:solidFill>
                  <a:srgbClr val="000000"/>
                </a:solidFill>
                <a:latin typeface="IBM Plex Sans Light" panose="020B0403050203000203" pitchFamily="34" charset="0"/>
                <a:cs typeface="Times New Roman" panose="02020603050405020304" pitchFamily="18" charset="0"/>
              </a:rPr>
              <a:t>Cloud Pak for Data</a:t>
            </a:r>
          </a:p>
          <a:p>
            <a:pPr defTabSz="2437912">
              <a:lnSpc>
                <a:spcPct val="110000"/>
              </a:lnSpc>
              <a:buSzPct val="100000"/>
              <a:defRPr/>
            </a:pPr>
            <a:r>
              <a:rPr lang="es-ES" sz="2400" kern="100" dirty="0">
                <a:solidFill>
                  <a:srgbClr val="000000"/>
                </a:solidFill>
                <a:latin typeface="IBM Plex Sans Light" panose="020B0403050203000203" pitchFamily="34" charset="0"/>
                <a:cs typeface="Times New Roman" panose="02020603050405020304" pitchFamily="18" charset="0"/>
              </a:rPr>
              <a:t>Servicios de nube  </a:t>
            </a:r>
            <a:r>
              <a:rPr lang="es-ES" sz="2400" kern="100" dirty="0" err="1">
                <a:solidFill>
                  <a:srgbClr val="000000"/>
                </a:solidFill>
                <a:latin typeface="IBM Plex Sans Light" panose="020B0403050203000203" pitchFamily="34" charset="0"/>
                <a:cs typeface="Times New Roman" panose="02020603050405020304" pitchFamily="18" charset="0"/>
              </a:rPr>
              <a:t>preintegrados</a:t>
            </a:r>
            <a:r>
              <a:rPr lang="es-ES" sz="2400" kern="100" dirty="0">
                <a:solidFill>
                  <a:srgbClr val="000000"/>
                </a:solidFill>
                <a:latin typeface="IBM Plex Sans Light" panose="020B0403050203000203" pitchFamily="34" charset="0"/>
                <a:cs typeface="Times New Roman" panose="02020603050405020304" pitchFamily="18" charset="0"/>
              </a:rPr>
              <a:t> de datos, IA, entregados dentro de una plataforma nativa en nube abierta y extensible</a:t>
            </a:r>
            <a:endParaRPr lang="en-US" sz="2400" kern="100" dirty="0">
              <a:solidFill>
                <a:srgbClr val="000000"/>
              </a:solidFill>
              <a:latin typeface="IBM Plex Sans Light" panose="020B0403050203000203"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76ECF295-57FF-6FA5-99F6-2D9191EB5498}"/>
              </a:ext>
            </a:extLst>
          </p:cNvPr>
          <p:cNvSpPr>
            <a:spLocks noGrp="1"/>
          </p:cNvSpPr>
          <p:nvPr>
            <p:ph type="title"/>
          </p:nvPr>
        </p:nvSpPr>
        <p:spPr>
          <a:xfrm>
            <a:off x="576072" y="384048"/>
            <a:ext cx="11050589" cy="2212307"/>
          </a:xfrm>
        </p:spPr>
        <p:txBody>
          <a:bodyPr/>
          <a:lstStyle/>
          <a:p>
            <a:r>
              <a:rPr lang="en-US" sz="7200" dirty="0">
                <a:latin typeface="IBM Plex Sans" panose="020B0503050203000203" pitchFamily="34" charset="0"/>
              </a:rPr>
              <a:t>IBM Cloud Pak for Data</a:t>
            </a:r>
            <a:br>
              <a:rPr lang="en-US" sz="7200" dirty="0">
                <a:latin typeface="IBM Plex Sans" panose="020B0503050203000203" pitchFamily="34" charset="0"/>
              </a:rPr>
            </a:br>
            <a:r>
              <a:rPr lang="es-ES" sz="5400" dirty="0">
                <a:latin typeface="+mn-lt"/>
              </a:rPr>
              <a:t>Arquitectura de información para IA</a:t>
            </a:r>
            <a:endParaRPr lang="en-US" sz="7200" dirty="0">
              <a:latin typeface="+mn-lt"/>
            </a:endParaRPr>
          </a:p>
        </p:txBody>
      </p:sp>
      <p:pic>
        <p:nvPicPr>
          <p:cNvPr id="6" name="Picture 5" descr="A picture containing LEGO, toy&#10;&#10;Description automatically generated">
            <a:extLst>
              <a:ext uri="{FF2B5EF4-FFF2-40B4-BE49-F238E27FC236}">
                <a16:creationId xmlns:a16="http://schemas.microsoft.com/office/drawing/2014/main" id="{13E80DFF-86AA-8FEE-1E21-BEF582E635CB}"/>
              </a:ext>
            </a:extLst>
          </p:cNvPr>
          <p:cNvPicPr>
            <a:picLocks noChangeAspect="1"/>
          </p:cNvPicPr>
          <p:nvPr/>
        </p:nvPicPr>
        <p:blipFill rotWithShape="1">
          <a:blip r:embed="rId3"/>
          <a:srcRect l="25050" t="190" r="24951" b="-190"/>
          <a:stretch/>
        </p:blipFill>
        <p:spPr>
          <a:xfrm>
            <a:off x="15303968" y="584049"/>
            <a:ext cx="12063869" cy="13556772"/>
          </a:xfrm>
          <a:prstGeom prst="rect">
            <a:avLst/>
          </a:prstGeom>
        </p:spPr>
      </p:pic>
      <p:sp>
        <p:nvSpPr>
          <p:cNvPr id="12" name="TextBox 11">
            <a:extLst>
              <a:ext uri="{FF2B5EF4-FFF2-40B4-BE49-F238E27FC236}">
                <a16:creationId xmlns:a16="http://schemas.microsoft.com/office/drawing/2014/main" id="{06FB501B-C935-3979-1095-B9901AF49FFA}"/>
              </a:ext>
            </a:extLst>
          </p:cNvPr>
          <p:cNvSpPr txBox="1"/>
          <p:nvPr/>
        </p:nvSpPr>
        <p:spPr>
          <a:xfrm>
            <a:off x="1506996" y="7019627"/>
            <a:ext cx="1642476" cy="615553"/>
          </a:xfrm>
          <a:prstGeom prst="rect">
            <a:avLst/>
          </a:prstGeom>
          <a:noFill/>
          <a:ln>
            <a:noFill/>
          </a:ln>
        </p:spPr>
        <p:txBody>
          <a:bodyPr wrap="square" lIns="0" tIns="0" rIns="0" bIns="0" rtlCol="0">
            <a:spAutoFit/>
          </a:bodyPr>
          <a:lstStyle/>
          <a:p>
            <a:pPr algn="ctr" defTabSz="685766">
              <a:defRPr/>
            </a:pPr>
            <a:r>
              <a:rPr lang="en-US" sz="2000">
                <a:latin typeface="IBM Plex Sans Light" panose="020B0403050203000203" pitchFamily="34" charset="0"/>
              </a:rPr>
              <a:t>Data</a:t>
            </a:r>
            <a:br>
              <a:rPr lang="en-US" sz="2000">
                <a:latin typeface="IBM Plex Sans Light" panose="020B0403050203000203" pitchFamily="34" charset="0"/>
              </a:rPr>
            </a:br>
            <a:r>
              <a:rPr lang="en-US" sz="2000">
                <a:latin typeface="IBM Plex Sans Light" panose="020B0403050203000203" pitchFamily="34" charset="0"/>
              </a:rPr>
              <a:t>Management </a:t>
            </a:r>
            <a:endParaRPr lang="en-US" sz="2000" dirty="0">
              <a:latin typeface="IBM Plex Sans Light" panose="020B0403050203000203" pitchFamily="34" charset="0"/>
            </a:endParaRPr>
          </a:p>
        </p:txBody>
      </p:sp>
      <p:sp>
        <p:nvSpPr>
          <p:cNvPr id="14" name="Freeform 13">
            <a:extLst>
              <a:ext uri="{FF2B5EF4-FFF2-40B4-BE49-F238E27FC236}">
                <a16:creationId xmlns:a16="http://schemas.microsoft.com/office/drawing/2014/main" id="{619F2003-F08A-057F-F8ED-4E1F963877F7}"/>
              </a:ext>
            </a:extLst>
          </p:cNvPr>
          <p:cNvSpPr/>
          <p:nvPr/>
        </p:nvSpPr>
        <p:spPr>
          <a:xfrm>
            <a:off x="8828890" y="5327690"/>
            <a:ext cx="1318320" cy="1302870"/>
          </a:xfrm>
          <a:custGeom>
            <a:avLst/>
            <a:gdLst>
              <a:gd name="connsiteX0" fmla="*/ 264095 w 264095"/>
              <a:gd name="connsiteY0" fmla="*/ 261000 h 261000"/>
              <a:gd name="connsiteX1" fmla="*/ 257905 w 264095"/>
              <a:gd name="connsiteY1" fmla="*/ 261000 h 261000"/>
              <a:gd name="connsiteX2" fmla="*/ 160254 w 264095"/>
              <a:gd name="connsiteY2" fmla="*/ 142433 h 261000"/>
              <a:gd name="connsiteX3" fmla="*/ 157890 w 264095"/>
              <a:gd name="connsiteY3" fmla="*/ 139707 h 261000"/>
              <a:gd name="connsiteX4" fmla="*/ 159712 w 264095"/>
              <a:gd name="connsiteY4" fmla="*/ 136595 h 261000"/>
              <a:gd name="connsiteX5" fmla="*/ 200203 w 264095"/>
              <a:gd name="connsiteY5" fmla="*/ 74346 h 261000"/>
              <a:gd name="connsiteX6" fmla="*/ 132056 w 264095"/>
              <a:gd name="connsiteY6" fmla="*/ 6198 h 261000"/>
              <a:gd name="connsiteX7" fmla="*/ 63900 w 264095"/>
              <a:gd name="connsiteY7" fmla="*/ 74346 h 261000"/>
              <a:gd name="connsiteX8" fmla="*/ 104400 w 264095"/>
              <a:gd name="connsiteY8" fmla="*/ 136595 h 261000"/>
              <a:gd name="connsiteX9" fmla="*/ 106223 w 264095"/>
              <a:gd name="connsiteY9" fmla="*/ 139707 h 261000"/>
              <a:gd name="connsiteX10" fmla="*/ 103858 w 264095"/>
              <a:gd name="connsiteY10" fmla="*/ 142433 h 261000"/>
              <a:gd name="connsiteX11" fmla="*/ 6190 w 264095"/>
              <a:gd name="connsiteY11" fmla="*/ 261000 h 261000"/>
              <a:gd name="connsiteX12" fmla="*/ 0 w 264095"/>
              <a:gd name="connsiteY12" fmla="*/ 261000 h 261000"/>
              <a:gd name="connsiteX13" fmla="*/ 94582 w 264095"/>
              <a:gd name="connsiteY13" fmla="*/ 138512 h 261000"/>
              <a:gd name="connsiteX14" fmla="*/ 57693 w 264095"/>
              <a:gd name="connsiteY14" fmla="*/ 74337 h 261000"/>
              <a:gd name="connsiteX15" fmla="*/ 132039 w 264095"/>
              <a:gd name="connsiteY15" fmla="*/ 0 h 261000"/>
              <a:gd name="connsiteX16" fmla="*/ 206376 w 264095"/>
              <a:gd name="connsiteY16" fmla="*/ 74337 h 261000"/>
              <a:gd name="connsiteX17" fmla="*/ 169495 w 264095"/>
              <a:gd name="connsiteY17" fmla="*/ 138512 h 261000"/>
              <a:gd name="connsiteX18" fmla="*/ 264095 w 264095"/>
              <a:gd name="connsiteY18" fmla="*/ 261000 h 261000"/>
              <a:gd name="connsiteX19" fmla="*/ 132048 w 264095"/>
              <a:gd name="connsiteY19" fmla="*/ 255498 h 261000"/>
              <a:gd name="connsiteX20" fmla="*/ 129864 w 264095"/>
              <a:gd name="connsiteY20" fmla="*/ 254596 h 261000"/>
              <a:gd name="connsiteX21" fmla="*/ 95803 w 264095"/>
              <a:gd name="connsiteY21" fmla="*/ 220535 h 261000"/>
              <a:gd name="connsiteX22" fmla="*/ 88943 w 264095"/>
              <a:gd name="connsiteY22" fmla="*/ 204072 h 261000"/>
              <a:gd name="connsiteX23" fmla="*/ 95795 w 264095"/>
              <a:gd name="connsiteY23" fmla="*/ 187411 h 261000"/>
              <a:gd name="connsiteX24" fmla="*/ 112309 w 264095"/>
              <a:gd name="connsiteY24" fmla="*/ 180534 h 261000"/>
              <a:gd name="connsiteX25" fmla="*/ 112344 w 264095"/>
              <a:gd name="connsiteY25" fmla="*/ 180534 h 261000"/>
              <a:gd name="connsiteX26" fmla="*/ 128901 w 264095"/>
              <a:gd name="connsiteY26" fmla="*/ 187411 h 261000"/>
              <a:gd name="connsiteX27" fmla="*/ 132048 w 264095"/>
              <a:gd name="connsiteY27" fmla="*/ 190549 h 261000"/>
              <a:gd name="connsiteX28" fmla="*/ 135185 w 264095"/>
              <a:gd name="connsiteY28" fmla="*/ 187411 h 261000"/>
              <a:gd name="connsiteX29" fmla="*/ 168300 w 264095"/>
              <a:gd name="connsiteY29" fmla="*/ 187411 h 261000"/>
              <a:gd name="connsiteX30" fmla="*/ 175161 w 264095"/>
              <a:gd name="connsiteY30" fmla="*/ 204399 h 261000"/>
              <a:gd name="connsiteX31" fmla="*/ 168300 w 264095"/>
              <a:gd name="connsiteY31" fmla="*/ 220543 h 261000"/>
              <a:gd name="connsiteX32" fmla="*/ 134240 w 264095"/>
              <a:gd name="connsiteY32" fmla="*/ 254604 h 261000"/>
              <a:gd name="connsiteX33" fmla="*/ 132048 w 264095"/>
              <a:gd name="connsiteY33" fmla="*/ 255498 h 261000"/>
              <a:gd name="connsiteX34" fmla="*/ 112352 w 264095"/>
              <a:gd name="connsiteY34" fmla="*/ 186723 h 261000"/>
              <a:gd name="connsiteX35" fmla="*/ 112326 w 264095"/>
              <a:gd name="connsiteY35" fmla="*/ 186723 h 261000"/>
              <a:gd name="connsiteX36" fmla="*/ 100179 w 264095"/>
              <a:gd name="connsiteY36" fmla="*/ 191787 h 261000"/>
              <a:gd name="connsiteX37" fmla="*/ 95133 w 264095"/>
              <a:gd name="connsiteY37" fmla="*/ 204046 h 261000"/>
              <a:gd name="connsiteX38" fmla="*/ 100179 w 264095"/>
              <a:gd name="connsiteY38" fmla="*/ 216150 h 261000"/>
              <a:gd name="connsiteX39" fmla="*/ 132048 w 264095"/>
              <a:gd name="connsiteY39" fmla="*/ 248028 h 261000"/>
              <a:gd name="connsiteX40" fmla="*/ 163916 w 264095"/>
              <a:gd name="connsiteY40" fmla="*/ 216150 h 261000"/>
              <a:gd name="connsiteX41" fmla="*/ 168962 w 264095"/>
              <a:gd name="connsiteY41" fmla="*/ 204278 h 261000"/>
              <a:gd name="connsiteX42" fmla="*/ 163916 w 264095"/>
              <a:gd name="connsiteY42" fmla="*/ 191787 h 261000"/>
              <a:gd name="connsiteX43" fmla="*/ 139561 w 264095"/>
              <a:gd name="connsiteY43" fmla="*/ 191787 h 261000"/>
              <a:gd name="connsiteX44" fmla="*/ 134240 w 264095"/>
              <a:gd name="connsiteY44" fmla="*/ 197108 h 261000"/>
              <a:gd name="connsiteX45" fmla="*/ 129864 w 264095"/>
              <a:gd name="connsiteY45" fmla="*/ 197108 h 261000"/>
              <a:gd name="connsiteX46" fmla="*/ 124542 w 264095"/>
              <a:gd name="connsiteY46" fmla="*/ 191787 h 261000"/>
              <a:gd name="connsiteX47" fmla="*/ 112352 w 264095"/>
              <a:gd name="connsiteY47" fmla="*/ 186723 h 26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4095" h="261000">
                <a:moveTo>
                  <a:pt x="264095" y="261000"/>
                </a:moveTo>
                <a:lnTo>
                  <a:pt x="257905" y="261000"/>
                </a:lnTo>
                <a:cubicBezTo>
                  <a:pt x="257905" y="205705"/>
                  <a:pt x="216838" y="155844"/>
                  <a:pt x="160254" y="142433"/>
                </a:cubicBezTo>
                <a:cubicBezTo>
                  <a:pt x="158964" y="142123"/>
                  <a:pt x="158010" y="141031"/>
                  <a:pt x="157890" y="139707"/>
                </a:cubicBezTo>
                <a:cubicBezTo>
                  <a:pt x="157761" y="138392"/>
                  <a:pt x="158500" y="137137"/>
                  <a:pt x="159712" y="136595"/>
                </a:cubicBezTo>
                <a:cubicBezTo>
                  <a:pt x="184308" y="125651"/>
                  <a:pt x="200203" y="101211"/>
                  <a:pt x="200203" y="74346"/>
                </a:cubicBezTo>
                <a:cubicBezTo>
                  <a:pt x="200203" y="36769"/>
                  <a:pt x="169633" y="6198"/>
                  <a:pt x="132056" y="6198"/>
                </a:cubicBezTo>
                <a:cubicBezTo>
                  <a:pt x="94471" y="6198"/>
                  <a:pt x="63900" y="36769"/>
                  <a:pt x="63900" y="74346"/>
                </a:cubicBezTo>
                <a:cubicBezTo>
                  <a:pt x="63900" y="101211"/>
                  <a:pt x="79796" y="125651"/>
                  <a:pt x="104400" y="136595"/>
                </a:cubicBezTo>
                <a:cubicBezTo>
                  <a:pt x="105612" y="137137"/>
                  <a:pt x="106343" y="138392"/>
                  <a:pt x="106223" y="139707"/>
                </a:cubicBezTo>
                <a:cubicBezTo>
                  <a:pt x="106102" y="141031"/>
                  <a:pt x="105148" y="142123"/>
                  <a:pt x="103858" y="142433"/>
                </a:cubicBezTo>
                <a:cubicBezTo>
                  <a:pt x="47257" y="155844"/>
                  <a:pt x="6190" y="205705"/>
                  <a:pt x="6190" y="261000"/>
                </a:cubicBezTo>
                <a:lnTo>
                  <a:pt x="0" y="261000"/>
                </a:lnTo>
                <a:cubicBezTo>
                  <a:pt x="0" y="205465"/>
                  <a:pt x="39322" y="155156"/>
                  <a:pt x="94582" y="138512"/>
                </a:cubicBezTo>
                <a:cubicBezTo>
                  <a:pt x="71938" y="125282"/>
                  <a:pt x="57693" y="100901"/>
                  <a:pt x="57693" y="74337"/>
                </a:cubicBezTo>
                <a:cubicBezTo>
                  <a:pt x="57693" y="33347"/>
                  <a:pt x="91041" y="0"/>
                  <a:pt x="132039" y="0"/>
                </a:cubicBezTo>
                <a:cubicBezTo>
                  <a:pt x="173029" y="0"/>
                  <a:pt x="206376" y="33347"/>
                  <a:pt x="206376" y="74337"/>
                </a:cubicBezTo>
                <a:cubicBezTo>
                  <a:pt x="206376" y="100901"/>
                  <a:pt x="192139" y="125282"/>
                  <a:pt x="169495" y="138512"/>
                </a:cubicBezTo>
                <a:cubicBezTo>
                  <a:pt x="224773" y="155156"/>
                  <a:pt x="264095" y="205465"/>
                  <a:pt x="264095" y="261000"/>
                </a:cubicBezTo>
                <a:close/>
                <a:moveTo>
                  <a:pt x="132048" y="255498"/>
                </a:moveTo>
                <a:cubicBezTo>
                  <a:pt x="131257" y="255498"/>
                  <a:pt x="130466" y="255197"/>
                  <a:pt x="129864" y="254596"/>
                </a:cubicBezTo>
                <a:lnTo>
                  <a:pt x="95803" y="220535"/>
                </a:lnTo>
                <a:cubicBezTo>
                  <a:pt x="91402" y="216133"/>
                  <a:pt x="88969" y="210296"/>
                  <a:pt x="88943" y="204072"/>
                </a:cubicBezTo>
                <a:cubicBezTo>
                  <a:pt x="88917" y="197788"/>
                  <a:pt x="91350" y="191864"/>
                  <a:pt x="95795" y="187411"/>
                </a:cubicBezTo>
                <a:cubicBezTo>
                  <a:pt x="100231" y="182984"/>
                  <a:pt x="106094" y="180551"/>
                  <a:pt x="112309" y="180534"/>
                </a:cubicBezTo>
                <a:cubicBezTo>
                  <a:pt x="112318" y="180534"/>
                  <a:pt x="112335" y="180534"/>
                  <a:pt x="112344" y="180534"/>
                </a:cubicBezTo>
                <a:cubicBezTo>
                  <a:pt x="118585" y="180534"/>
                  <a:pt x="124465" y="182975"/>
                  <a:pt x="128901" y="187411"/>
                </a:cubicBezTo>
                <a:lnTo>
                  <a:pt x="132048" y="190549"/>
                </a:lnTo>
                <a:lnTo>
                  <a:pt x="135185" y="187411"/>
                </a:lnTo>
                <a:cubicBezTo>
                  <a:pt x="144066" y="178548"/>
                  <a:pt x="159446" y="178556"/>
                  <a:pt x="168300" y="187411"/>
                </a:cubicBezTo>
                <a:cubicBezTo>
                  <a:pt x="172831" y="191942"/>
                  <a:pt x="175272" y="197977"/>
                  <a:pt x="175161" y="204399"/>
                </a:cubicBezTo>
                <a:cubicBezTo>
                  <a:pt x="175040" y="210502"/>
                  <a:pt x="172607" y="216228"/>
                  <a:pt x="168300" y="220543"/>
                </a:cubicBezTo>
                <a:lnTo>
                  <a:pt x="134240" y="254604"/>
                </a:lnTo>
                <a:cubicBezTo>
                  <a:pt x="133629" y="255197"/>
                  <a:pt x="132838" y="255498"/>
                  <a:pt x="132048" y="255498"/>
                </a:cubicBezTo>
                <a:close/>
                <a:moveTo>
                  <a:pt x="112352" y="186723"/>
                </a:moveTo>
                <a:cubicBezTo>
                  <a:pt x="112344" y="186723"/>
                  <a:pt x="112335" y="186723"/>
                  <a:pt x="112326" y="186723"/>
                </a:cubicBezTo>
                <a:cubicBezTo>
                  <a:pt x="107753" y="186732"/>
                  <a:pt x="103437" y="188529"/>
                  <a:pt x="100179" y="191787"/>
                </a:cubicBezTo>
                <a:cubicBezTo>
                  <a:pt x="96904" y="195062"/>
                  <a:pt x="95115" y="199421"/>
                  <a:pt x="95133" y="204046"/>
                </a:cubicBezTo>
                <a:cubicBezTo>
                  <a:pt x="95150" y="208620"/>
                  <a:pt x="96947" y="212918"/>
                  <a:pt x="100179" y="216150"/>
                </a:cubicBezTo>
                <a:lnTo>
                  <a:pt x="132048" y="248028"/>
                </a:lnTo>
                <a:lnTo>
                  <a:pt x="163916" y="216150"/>
                </a:lnTo>
                <a:cubicBezTo>
                  <a:pt x="167088" y="212978"/>
                  <a:pt x="168885" y="208766"/>
                  <a:pt x="168962" y="204278"/>
                </a:cubicBezTo>
                <a:cubicBezTo>
                  <a:pt x="169048" y="199559"/>
                  <a:pt x="167260" y="195123"/>
                  <a:pt x="163916" y="191787"/>
                </a:cubicBezTo>
                <a:cubicBezTo>
                  <a:pt x="157391" y="185253"/>
                  <a:pt x="146112" y="185245"/>
                  <a:pt x="139561" y="191787"/>
                </a:cubicBezTo>
                <a:lnTo>
                  <a:pt x="134240" y="197108"/>
                </a:lnTo>
                <a:cubicBezTo>
                  <a:pt x="133028" y="198321"/>
                  <a:pt x="131076" y="198321"/>
                  <a:pt x="129864" y="197108"/>
                </a:cubicBezTo>
                <a:lnTo>
                  <a:pt x="124542" y="191787"/>
                </a:lnTo>
                <a:cubicBezTo>
                  <a:pt x="121267" y="188520"/>
                  <a:pt x="116943" y="186723"/>
                  <a:pt x="112352" y="186723"/>
                </a:cubicBezTo>
                <a:close/>
              </a:path>
            </a:pathLst>
          </a:custGeom>
          <a:solidFill>
            <a:schemeClr val="tx1"/>
          </a:solidFill>
          <a:ln w="8334" cap="flat">
            <a:noFill/>
            <a:prstDash val="solid"/>
            <a:miter/>
          </a:ln>
        </p:spPr>
        <p:txBody>
          <a:bodyPr rtlCol="0" anchor="ctr"/>
          <a:lstStyle/>
          <a:p>
            <a:endParaRPr lang="en-US"/>
          </a:p>
        </p:txBody>
      </p:sp>
      <p:sp>
        <p:nvSpPr>
          <p:cNvPr id="15" name="Forma Livre 16">
            <a:extLst>
              <a:ext uri="{FF2B5EF4-FFF2-40B4-BE49-F238E27FC236}">
                <a16:creationId xmlns:a16="http://schemas.microsoft.com/office/drawing/2014/main" id="{5F2BC27C-C9B5-A19E-1F3E-C991A40FEDE2}"/>
              </a:ext>
            </a:extLst>
          </p:cNvPr>
          <p:cNvSpPr>
            <a:spLocks noChangeAspect="1"/>
          </p:cNvSpPr>
          <p:nvPr/>
        </p:nvSpPr>
        <p:spPr>
          <a:xfrm>
            <a:off x="6442285" y="5284858"/>
            <a:ext cx="1318320" cy="1302872"/>
          </a:xfrm>
          <a:custGeom>
            <a:avLst/>
            <a:gdLst>
              <a:gd name="connsiteX0" fmla="*/ 58815 w 691200"/>
              <a:gd name="connsiteY0" fmla="*/ 193815 h 683100"/>
              <a:gd name="connsiteX1" fmla="*/ 47385 w 691200"/>
              <a:gd name="connsiteY1" fmla="*/ 182385 h 683100"/>
              <a:gd name="connsiteX2" fmla="*/ 75398 w 691200"/>
              <a:gd name="connsiteY2" fmla="*/ 154350 h 683100"/>
              <a:gd name="connsiteX3" fmla="*/ 47385 w 691200"/>
              <a:gd name="connsiteY3" fmla="*/ 126315 h 683100"/>
              <a:gd name="connsiteX4" fmla="*/ 58838 w 691200"/>
              <a:gd name="connsiteY4" fmla="*/ 114863 h 683100"/>
              <a:gd name="connsiteX5" fmla="*/ 98303 w 691200"/>
              <a:gd name="connsiteY5" fmla="*/ 154350 h 683100"/>
              <a:gd name="connsiteX6" fmla="*/ 58815 w 691200"/>
              <a:gd name="connsiteY6" fmla="*/ 193815 h 683100"/>
              <a:gd name="connsiteX7" fmla="*/ 53100 w 691200"/>
              <a:gd name="connsiteY7" fmla="*/ 30600 h 683100"/>
              <a:gd name="connsiteX8" fmla="*/ 41850 w 691200"/>
              <a:gd name="connsiteY8" fmla="*/ 41850 h 683100"/>
              <a:gd name="connsiteX9" fmla="*/ 53100 w 691200"/>
              <a:gd name="connsiteY9" fmla="*/ 53100 h 683100"/>
              <a:gd name="connsiteX10" fmla="*/ 64350 w 691200"/>
              <a:gd name="connsiteY10" fmla="*/ 41850 h 683100"/>
              <a:gd name="connsiteX11" fmla="*/ 53100 w 691200"/>
              <a:gd name="connsiteY11" fmla="*/ 30600 h 683100"/>
              <a:gd name="connsiteX12" fmla="*/ 109350 w 691200"/>
              <a:gd name="connsiteY12" fmla="*/ 41850 h 683100"/>
              <a:gd name="connsiteX13" fmla="*/ 98100 w 691200"/>
              <a:gd name="connsiteY13" fmla="*/ 53100 h 683100"/>
              <a:gd name="connsiteX14" fmla="*/ 86850 w 691200"/>
              <a:gd name="connsiteY14" fmla="*/ 41850 h 683100"/>
              <a:gd name="connsiteX15" fmla="*/ 98100 w 691200"/>
              <a:gd name="connsiteY15" fmla="*/ 30600 h 683100"/>
              <a:gd name="connsiteX16" fmla="*/ 109350 w 691200"/>
              <a:gd name="connsiteY16" fmla="*/ 41850 h 683100"/>
              <a:gd name="connsiteX17" fmla="*/ 154350 w 691200"/>
              <a:gd name="connsiteY17" fmla="*/ 41850 h 683100"/>
              <a:gd name="connsiteX18" fmla="*/ 143100 w 691200"/>
              <a:gd name="connsiteY18" fmla="*/ 53100 h 683100"/>
              <a:gd name="connsiteX19" fmla="*/ 131850 w 691200"/>
              <a:gd name="connsiteY19" fmla="*/ 41850 h 683100"/>
              <a:gd name="connsiteX20" fmla="*/ 143100 w 691200"/>
              <a:gd name="connsiteY20" fmla="*/ 30600 h 683100"/>
              <a:gd name="connsiteX21" fmla="*/ 154350 w 691200"/>
              <a:gd name="connsiteY21" fmla="*/ 41850 h 683100"/>
              <a:gd name="connsiteX22" fmla="*/ 401850 w 691200"/>
              <a:gd name="connsiteY22" fmla="*/ 131850 h 683100"/>
              <a:gd name="connsiteX23" fmla="*/ 390600 w 691200"/>
              <a:gd name="connsiteY23" fmla="*/ 143100 h 683100"/>
              <a:gd name="connsiteX24" fmla="*/ 379350 w 691200"/>
              <a:gd name="connsiteY24" fmla="*/ 131850 h 683100"/>
              <a:gd name="connsiteX25" fmla="*/ 390600 w 691200"/>
              <a:gd name="connsiteY25" fmla="*/ 120600 h 683100"/>
              <a:gd name="connsiteX26" fmla="*/ 401850 w 691200"/>
              <a:gd name="connsiteY26" fmla="*/ 131850 h 683100"/>
              <a:gd name="connsiteX27" fmla="*/ 446850 w 691200"/>
              <a:gd name="connsiteY27" fmla="*/ 131850 h 683100"/>
              <a:gd name="connsiteX28" fmla="*/ 435600 w 691200"/>
              <a:gd name="connsiteY28" fmla="*/ 143100 h 683100"/>
              <a:gd name="connsiteX29" fmla="*/ 424350 w 691200"/>
              <a:gd name="connsiteY29" fmla="*/ 131850 h 683100"/>
              <a:gd name="connsiteX30" fmla="*/ 435600 w 691200"/>
              <a:gd name="connsiteY30" fmla="*/ 120600 h 683100"/>
              <a:gd name="connsiteX31" fmla="*/ 446850 w 691200"/>
              <a:gd name="connsiteY31" fmla="*/ 131850 h 683100"/>
              <a:gd name="connsiteX32" fmla="*/ 491850 w 691200"/>
              <a:gd name="connsiteY32" fmla="*/ 131850 h 683100"/>
              <a:gd name="connsiteX33" fmla="*/ 480600 w 691200"/>
              <a:gd name="connsiteY33" fmla="*/ 143100 h 683100"/>
              <a:gd name="connsiteX34" fmla="*/ 469350 w 691200"/>
              <a:gd name="connsiteY34" fmla="*/ 131850 h 683100"/>
              <a:gd name="connsiteX35" fmla="*/ 480600 w 691200"/>
              <a:gd name="connsiteY35" fmla="*/ 120600 h 683100"/>
              <a:gd name="connsiteX36" fmla="*/ 491850 w 691200"/>
              <a:gd name="connsiteY36" fmla="*/ 131850 h 683100"/>
              <a:gd name="connsiteX37" fmla="*/ 109350 w 691200"/>
              <a:gd name="connsiteY37" fmla="*/ 536850 h 683100"/>
              <a:gd name="connsiteX38" fmla="*/ 98100 w 691200"/>
              <a:gd name="connsiteY38" fmla="*/ 548100 h 683100"/>
              <a:gd name="connsiteX39" fmla="*/ 86850 w 691200"/>
              <a:gd name="connsiteY39" fmla="*/ 536850 h 683100"/>
              <a:gd name="connsiteX40" fmla="*/ 98100 w 691200"/>
              <a:gd name="connsiteY40" fmla="*/ 525600 h 683100"/>
              <a:gd name="connsiteX41" fmla="*/ 109350 w 691200"/>
              <a:gd name="connsiteY41" fmla="*/ 536850 h 683100"/>
              <a:gd name="connsiteX42" fmla="*/ 278100 w 691200"/>
              <a:gd name="connsiteY42" fmla="*/ 308700 h 683100"/>
              <a:gd name="connsiteX43" fmla="*/ 8100 w 691200"/>
              <a:gd name="connsiteY43" fmla="*/ 308700 h 683100"/>
              <a:gd name="connsiteX44" fmla="*/ 0 w 691200"/>
              <a:gd name="connsiteY44" fmla="*/ 300600 h 683100"/>
              <a:gd name="connsiteX45" fmla="*/ 0 w 691200"/>
              <a:gd name="connsiteY45" fmla="*/ 8100 h 683100"/>
              <a:gd name="connsiteX46" fmla="*/ 8100 w 691200"/>
              <a:gd name="connsiteY46" fmla="*/ 0 h 683100"/>
              <a:gd name="connsiteX47" fmla="*/ 278100 w 691200"/>
              <a:gd name="connsiteY47" fmla="*/ 0 h 683100"/>
              <a:gd name="connsiteX48" fmla="*/ 286200 w 691200"/>
              <a:gd name="connsiteY48" fmla="*/ 8100 h 683100"/>
              <a:gd name="connsiteX49" fmla="*/ 286200 w 691200"/>
              <a:gd name="connsiteY49" fmla="*/ 300600 h 683100"/>
              <a:gd name="connsiteX50" fmla="*/ 278100 w 691200"/>
              <a:gd name="connsiteY50" fmla="*/ 308700 h 683100"/>
              <a:gd name="connsiteX51" fmla="*/ 270000 w 691200"/>
              <a:gd name="connsiteY51" fmla="*/ 83700 h 683100"/>
              <a:gd name="connsiteX52" fmla="*/ 16200 w 691200"/>
              <a:gd name="connsiteY52" fmla="*/ 83700 h 683100"/>
              <a:gd name="connsiteX53" fmla="*/ 16200 w 691200"/>
              <a:gd name="connsiteY53" fmla="*/ 292500 h 683100"/>
              <a:gd name="connsiteX54" fmla="*/ 270000 w 691200"/>
              <a:gd name="connsiteY54" fmla="*/ 292500 h 683100"/>
              <a:gd name="connsiteX55" fmla="*/ 270000 w 691200"/>
              <a:gd name="connsiteY55" fmla="*/ 83700 h 683100"/>
              <a:gd name="connsiteX56" fmla="*/ 270000 w 691200"/>
              <a:gd name="connsiteY56" fmla="*/ 16200 h 683100"/>
              <a:gd name="connsiteX57" fmla="*/ 16200 w 691200"/>
              <a:gd name="connsiteY57" fmla="*/ 16200 h 683100"/>
              <a:gd name="connsiteX58" fmla="*/ 16200 w 691200"/>
              <a:gd name="connsiteY58" fmla="*/ 67523 h 683100"/>
              <a:gd name="connsiteX59" fmla="*/ 270000 w 691200"/>
              <a:gd name="connsiteY59" fmla="*/ 67523 h 683100"/>
              <a:gd name="connsiteX60" fmla="*/ 270000 w 691200"/>
              <a:gd name="connsiteY60" fmla="*/ 16200 h 683100"/>
              <a:gd name="connsiteX61" fmla="*/ 691200 w 691200"/>
              <a:gd name="connsiteY61" fmla="*/ 98100 h 683100"/>
              <a:gd name="connsiteX62" fmla="*/ 691200 w 691200"/>
              <a:gd name="connsiteY62" fmla="*/ 480600 h 683100"/>
              <a:gd name="connsiteX63" fmla="*/ 683100 w 691200"/>
              <a:gd name="connsiteY63" fmla="*/ 488700 h 683100"/>
              <a:gd name="connsiteX64" fmla="*/ 428648 w 691200"/>
              <a:gd name="connsiteY64" fmla="*/ 488700 h 683100"/>
              <a:gd name="connsiteX65" fmla="*/ 402728 w 691200"/>
              <a:gd name="connsiteY65" fmla="*/ 516038 h 683100"/>
              <a:gd name="connsiteX66" fmla="*/ 511155 w 691200"/>
              <a:gd name="connsiteY66" fmla="*/ 671333 h 683100"/>
              <a:gd name="connsiteX67" fmla="*/ 511200 w 691200"/>
              <a:gd name="connsiteY67" fmla="*/ 683055 h 683100"/>
              <a:gd name="connsiteX68" fmla="*/ 494978 w 691200"/>
              <a:gd name="connsiteY68" fmla="*/ 683100 h 683100"/>
              <a:gd name="connsiteX69" fmla="*/ 494932 w 691200"/>
              <a:gd name="connsiteY69" fmla="*/ 671355 h 683100"/>
              <a:gd name="connsiteX70" fmla="*/ 380565 w 691200"/>
              <a:gd name="connsiteY70" fmla="*/ 526230 h 683100"/>
              <a:gd name="connsiteX71" fmla="*/ 374400 w 691200"/>
              <a:gd name="connsiteY71" fmla="*/ 519120 h 683100"/>
              <a:gd name="connsiteX72" fmla="*/ 379147 w 691200"/>
              <a:gd name="connsiteY72" fmla="*/ 510998 h 683100"/>
              <a:gd name="connsiteX73" fmla="*/ 427860 w 691200"/>
              <a:gd name="connsiteY73" fmla="*/ 435983 h 683100"/>
              <a:gd name="connsiteX74" fmla="*/ 345600 w 691200"/>
              <a:gd name="connsiteY74" fmla="*/ 353700 h 683100"/>
              <a:gd name="connsiteX75" fmla="*/ 263250 w 691200"/>
              <a:gd name="connsiteY75" fmla="*/ 435983 h 683100"/>
              <a:gd name="connsiteX76" fmla="*/ 311985 w 691200"/>
              <a:gd name="connsiteY76" fmla="*/ 510998 h 683100"/>
              <a:gd name="connsiteX77" fmla="*/ 316733 w 691200"/>
              <a:gd name="connsiteY77" fmla="*/ 519120 h 683100"/>
              <a:gd name="connsiteX78" fmla="*/ 310568 w 691200"/>
              <a:gd name="connsiteY78" fmla="*/ 526230 h 683100"/>
              <a:gd name="connsiteX79" fmla="*/ 196178 w 691200"/>
              <a:gd name="connsiteY79" fmla="*/ 671333 h 683100"/>
              <a:gd name="connsiteX80" fmla="*/ 196200 w 691200"/>
              <a:gd name="connsiteY80" fmla="*/ 683055 h 683100"/>
              <a:gd name="connsiteX81" fmla="*/ 180000 w 691200"/>
              <a:gd name="connsiteY81" fmla="*/ 683100 h 683100"/>
              <a:gd name="connsiteX82" fmla="*/ 179978 w 691200"/>
              <a:gd name="connsiteY82" fmla="*/ 671355 h 683100"/>
              <a:gd name="connsiteX83" fmla="*/ 288405 w 691200"/>
              <a:gd name="connsiteY83" fmla="*/ 516038 h 683100"/>
              <a:gd name="connsiteX84" fmla="*/ 247050 w 691200"/>
              <a:gd name="connsiteY84" fmla="*/ 435960 h 683100"/>
              <a:gd name="connsiteX85" fmla="*/ 337500 w 691200"/>
              <a:gd name="connsiteY85" fmla="*/ 337815 h 683100"/>
              <a:gd name="connsiteX86" fmla="*/ 337500 w 691200"/>
              <a:gd name="connsiteY86" fmla="*/ 98100 h 683100"/>
              <a:gd name="connsiteX87" fmla="*/ 345600 w 691200"/>
              <a:gd name="connsiteY87" fmla="*/ 90000 h 683100"/>
              <a:gd name="connsiteX88" fmla="*/ 683100 w 691200"/>
              <a:gd name="connsiteY88" fmla="*/ 90000 h 683100"/>
              <a:gd name="connsiteX89" fmla="*/ 691200 w 691200"/>
              <a:gd name="connsiteY89" fmla="*/ 98100 h 683100"/>
              <a:gd name="connsiteX90" fmla="*/ 675000 w 691200"/>
              <a:gd name="connsiteY90" fmla="*/ 173700 h 683100"/>
              <a:gd name="connsiteX91" fmla="*/ 353700 w 691200"/>
              <a:gd name="connsiteY91" fmla="*/ 173700 h 683100"/>
              <a:gd name="connsiteX92" fmla="*/ 353700 w 691200"/>
              <a:gd name="connsiteY92" fmla="*/ 337838 h 683100"/>
              <a:gd name="connsiteX93" fmla="*/ 444083 w 691200"/>
              <a:gd name="connsiteY93" fmla="*/ 435983 h 683100"/>
              <a:gd name="connsiteX94" fmla="*/ 436995 w 691200"/>
              <a:gd name="connsiteY94" fmla="*/ 472500 h 683100"/>
              <a:gd name="connsiteX95" fmla="*/ 675000 w 691200"/>
              <a:gd name="connsiteY95" fmla="*/ 472500 h 683100"/>
              <a:gd name="connsiteX96" fmla="*/ 675000 w 691200"/>
              <a:gd name="connsiteY96" fmla="*/ 173700 h 683100"/>
              <a:gd name="connsiteX97" fmla="*/ 675000 w 691200"/>
              <a:gd name="connsiteY97" fmla="*/ 106200 h 683100"/>
              <a:gd name="connsiteX98" fmla="*/ 353700 w 691200"/>
              <a:gd name="connsiteY98" fmla="*/ 106200 h 683100"/>
              <a:gd name="connsiteX99" fmla="*/ 353700 w 691200"/>
              <a:gd name="connsiteY99" fmla="*/ 157500 h 683100"/>
              <a:gd name="connsiteX100" fmla="*/ 675000 w 691200"/>
              <a:gd name="connsiteY100" fmla="*/ 157500 h 683100"/>
              <a:gd name="connsiteX101" fmla="*/ 675000 w 691200"/>
              <a:gd name="connsiteY101" fmla="*/ 106200 h 683100"/>
              <a:gd name="connsiteX102" fmla="*/ 480600 w 691200"/>
              <a:gd name="connsiteY102" fmla="*/ 247500 h 683100"/>
              <a:gd name="connsiteX103" fmla="*/ 390600 w 691200"/>
              <a:gd name="connsiteY103" fmla="*/ 247500 h 683100"/>
              <a:gd name="connsiteX104" fmla="*/ 390600 w 691200"/>
              <a:gd name="connsiteY104" fmla="*/ 263700 h 683100"/>
              <a:gd name="connsiteX105" fmla="*/ 480600 w 691200"/>
              <a:gd name="connsiteY105" fmla="*/ 263700 h 683100"/>
              <a:gd name="connsiteX106" fmla="*/ 480600 w 691200"/>
              <a:gd name="connsiteY106" fmla="*/ 247500 h 683100"/>
              <a:gd name="connsiteX107" fmla="*/ 517500 w 691200"/>
              <a:gd name="connsiteY107" fmla="*/ 379350 h 683100"/>
              <a:gd name="connsiteX108" fmla="*/ 581850 w 691200"/>
              <a:gd name="connsiteY108" fmla="*/ 315000 h 683100"/>
              <a:gd name="connsiteX109" fmla="*/ 646200 w 691200"/>
              <a:gd name="connsiteY109" fmla="*/ 379350 h 683100"/>
              <a:gd name="connsiteX110" fmla="*/ 581850 w 691200"/>
              <a:gd name="connsiteY110" fmla="*/ 443700 h 683100"/>
              <a:gd name="connsiteX111" fmla="*/ 517500 w 691200"/>
              <a:gd name="connsiteY111" fmla="*/ 379350 h 683100"/>
              <a:gd name="connsiteX112" fmla="*/ 621045 w 691200"/>
              <a:gd name="connsiteY112" fmla="*/ 351585 h 683100"/>
              <a:gd name="connsiteX113" fmla="*/ 589928 w 691200"/>
              <a:gd name="connsiteY113" fmla="*/ 382703 h 683100"/>
              <a:gd name="connsiteX114" fmla="*/ 589838 w 691200"/>
              <a:gd name="connsiteY114" fmla="*/ 426690 h 683100"/>
              <a:gd name="connsiteX115" fmla="*/ 629978 w 691200"/>
              <a:gd name="connsiteY115" fmla="*/ 379350 h 683100"/>
              <a:gd name="connsiteX116" fmla="*/ 621045 w 691200"/>
              <a:gd name="connsiteY116" fmla="*/ 351585 h 683100"/>
              <a:gd name="connsiteX117" fmla="*/ 533700 w 691200"/>
              <a:gd name="connsiteY117" fmla="*/ 379350 h 683100"/>
              <a:gd name="connsiteX118" fmla="*/ 573615 w 691200"/>
              <a:gd name="connsiteY118" fmla="*/ 426668 h 683100"/>
              <a:gd name="connsiteX119" fmla="*/ 573750 w 691200"/>
              <a:gd name="connsiteY119" fmla="*/ 375975 h 683100"/>
              <a:gd name="connsiteX120" fmla="*/ 609570 w 691200"/>
              <a:gd name="connsiteY120" fmla="*/ 340133 h 683100"/>
              <a:gd name="connsiteX121" fmla="*/ 581828 w 691200"/>
              <a:gd name="connsiteY121" fmla="*/ 331200 h 683100"/>
              <a:gd name="connsiteX122" fmla="*/ 533700 w 691200"/>
              <a:gd name="connsiteY122" fmla="*/ 379350 h 683100"/>
              <a:gd name="connsiteX123" fmla="*/ 165600 w 691200"/>
              <a:gd name="connsiteY123" fmla="*/ 202500 h 683100"/>
              <a:gd name="connsiteX124" fmla="*/ 98100 w 691200"/>
              <a:gd name="connsiteY124" fmla="*/ 202500 h 683100"/>
              <a:gd name="connsiteX125" fmla="*/ 98100 w 691200"/>
              <a:gd name="connsiteY125" fmla="*/ 218700 h 683100"/>
              <a:gd name="connsiteX126" fmla="*/ 165600 w 691200"/>
              <a:gd name="connsiteY126" fmla="*/ 218700 h 683100"/>
              <a:gd name="connsiteX127" fmla="*/ 165600 w 691200"/>
              <a:gd name="connsiteY127" fmla="*/ 202500 h 683100"/>
              <a:gd name="connsiteX128" fmla="*/ 64350 w 691200"/>
              <a:gd name="connsiteY128" fmla="*/ 466200 h 683100"/>
              <a:gd name="connsiteX129" fmla="*/ 131850 w 691200"/>
              <a:gd name="connsiteY129" fmla="*/ 466200 h 683100"/>
              <a:gd name="connsiteX130" fmla="*/ 131850 w 691200"/>
              <a:gd name="connsiteY130" fmla="*/ 450000 h 683100"/>
              <a:gd name="connsiteX131" fmla="*/ 64350 w 691200"/>
              <a:gd name="connsiteY131" fmla="*/ 450000 h 683100"/>
              <a:gd name="connsiteX132" fmla="*/ 64350 w 691200"/>
              <a:gd name="connsiteY132" fmla="*/ 466200 h 683100"/>
              <a:gd name="connsiteX133" fmla="*/ 64350 w 691200"/>
              <a:gd name="connsiteY133" fmla="*/ 421200 h 683100"/>
              <a:gd name="connsiteX134" fmla="*/ 131850 w 691200"/>
              <a:gd name="connsiteY134" fmla="*/ 421200 h 683100"/>
              <a:gd name="connsiteX135" fmla="*/ 131850 w 691200"/>
              <a:gd name="connsiteY135" fmla="*/ 405000 h 683100"/>
              <a:gd name="connsiteX136" fmla="*/ 64350 w 691200"/>
              <a:gd name="connsiteY136" fmla="*/ 405000 h 683100"/>
              <a:gd name="connsiteX137" fmla="*/ 64350 w 691200"/>
              <a:gd name="connsiteY137" fmla="*/ 421200 h 683100"/>
              <a:gd name="connsiteX138" fmla="*/ 480600 w 691200"/>
              <a:gd name="connsiteY138" fmla="*/ 292500 h 683100"/>
              <a:gd name="connsiteX139" fmla="*/ 390600 w 691200"/>
              <a:gd name="connsiteY139" fmla="*/ 292500 h 683100"/>
              <a:gd name="connsiteX140" fmla="*/ 390600 w 691200"/>
              <a:gd name="connsiteY140" fmla="*/ 308700 h 683100"/>
              <a:gd name="connsiteX141" fmla="*/ 480600 w 691200"/>
              <a:gd name="connsiteY141" fmla="*/ 308700 h 683100"/>
              <a:gd name="connsiteX142" fmla="*/ 480600 w 691200"/>
              <a:gd name="connsiteY142" fmla="*/ 292500 h 683100"/>
              <a:gd name="connsiteX143" fmla="*/ 638100 w 691200"/>
              <a:gd name="connsiteY143" fmla="*/ 247500 h 683100"/>
              <a:gd name="connsiteX144" fmla="*/ 548100 w 691200"/>
              <a:gd name="connsiteY144" fmla="*/ 247500 h 683100"/>
              <a:gd name="connsiteX145" fmla="*/ 548100 w 691200"/>
              <a:gd name="connsiteY145" fmla="*/ 263700 h 683100"/>
              <a:gd name="connsiteX146" fmla="*/ 638100 w 691200"/>
              <a:gd name="connsiteY146" fmla="*/ 263700 h 683100"/>
              <a:gd name="connsiteX147" fmla="*/ 638100 w 691200"/>
              <a:gd name="connsiteY147" fmla="*/ 247500 h 683100"/>
              <a:gd name="connsiteX148" fmla="*/ 638100 w 691200"/>
              <a:gd name="connsiteY148" fmla="*/ 202500 h 683100"/>
              <a:gd name="connsiteX149" fmla="*/ 548100 w 691200"/>
              <a:gd name="connsiteY149" fmla="*/ 202500 h 683100"/>
              <a:gd name="connsiteX150" fmla="*/ 548100 w 691200"/>
              <a:gd name="connsiteY150" fmla="*/ 218700 h 683100"/>
              <a:gd name="connsiteX151" fmla="*/ 638100 w 691200"/>
              <a:gd name="connsiteY151" fmla="*/ 218700 h 683100"/>
              <a:gd name="connsiteX152" fmla="*/ 638100 w 691200"/>
              <a:gd name="connsiteY152" fmla="*/ 202500 h 683100"/>
              <a:gd name="connsiteX153" fmla="*/ 480600 w 691200"/>
              <a:gd name="connsiteY153" fmla="*/ 202500 h 683100"/>
              <a:gd name="connsiteX154" fmla="*/ 390600 w 691200"/>
              <a:gd name="connsiteY154" fmla="*/ 202500 h 683100"/>
              <a:gd name="connsiteX155" fmla="*/ 390600 w 691200"/>
              <a:gd name="connsiteY155" fmla="*/ 218700 h 683100"/>
              <a:gd name="connsiteX156" fmla="*/ 480600 w 691200"/>
              <a:gd name="connsiteY156" fmla="*/ 218700 h 683100"/>
              <a:gd name="connsiteX157" fmla="*/ 480600 w 691200"/>
              <a:gd name="connsiteY157" fmla="*/ 202500 h 683100"/>
              <a:gd name="connsiteX158" fmla="*/ 173700 w 691200"/>
              <a:gd name="connsiteY158" fmla="*/ 381240 h 683100"/>
              <a:gd name="connsiteX159" fmla="*/ 173700 w 691200"/>
              <a:gd name="connsiteY159" fmla="*/ 557460 h 683100"/>
              <a:gd name="connsiteX160" fmla="*/ 152460 w 691200"/>
              <a:gd name="connsiteY160" fmla="*/ 578700 h 683100"/>
              <a:gd name="connsiteX161" fmla="*/ 43740 w 691200"/>
              <a:gd name="connsiteY161" fmla="*/ 578700 h 683100"/>
              <a:gd name="connsiteX162" fmla="*/ 22500 w 691200"/>
              <a:gd name="connsiteY162" fmla="*/ 557460 h 683100"/>
              <a:gd name="connsiteX163" fmla="*/ 22500 w 691200"/>
              <a:gd name="connsiteY163" fmla="*/ 381240 h 683100"/>
              <a:gd name="connsiteX164" fmla="*/ 43740 w 691200"/>
              <a:gd name="connsiteY164" fmla="*/ 360000 h 683100"/>
              <a:gd name="connsiteX165" fmla="*/ 152460 w 691200"/>
              <a:gd name="connsiteY165" fmla="*/ 360000 h 683100"/>
              <a:gd name="connsiteX166" fmla="*/ 173700 w 691200"/>
              <a:gd name="connsiteY166" fmla="*/ 381240 h 683100"/>
              <a:gd name="connsiteX167" fmla="*/ 157500 w 691200"/>
              <a:gd name="connsiteY167" fmla="*/ 511200 h 683100"/>
              <a:gd name="connsiteX168" fmla="*/ 38700 w 691200"/>
              <a:gd name="connsiteY168" fmla="*/ 511200 h 683100"/>
              <a:gd name="connsiteX169" fmla="*/ 38700 w 691200"/>
              <a:gd name="connsiteY169" fmla="*/ 557460 h 683100"/>
              <a:gd name="connsiteX170" fmla="*/ 43740 w 691200"/>
              <a:gd name="connsiteY170" fmla="*/ 562500 h 683100"/>
              <a:gd name="connsiteX171" fmla="*/ 152460 w 691200"/>
              <a:gd name="connsiteY171" fmla="*/ 562500 h 683100"/>
              <a:gd name="connsiteX172" fmla="*/ 157500 w 691200"/>
              <a:gd name="connsiteY172" fmla="*/ 557460 h 683100"/>
              <a:gd name="connsiteX173" fmla="*/ 157500 w 691200"/>
              <a:gd name="connsiteY173" fmla="*/ 511200 h 683100"/>
              <a:gd name="connsiteX174" fmla="*/ 157500 w 691200"/>
              <a:gd name="connsiteY174" fmla="*/ 381240 h 683100"/>
              <a:gd name="connsiteX175" fmla="*/ 152460 w 691200"/>
              <a:gd name="connsiteY175" fmla="*/ 376200 h 683100"/>
              <a:gd name="connsiteX176" fmla="*/ 43740 w 691200"/>
              <a:gd name="connsiteY176" fmla="*/ 376200 h 683100"/>
              <a:gd name="connsiteX177" fmla="*/ 38700 w 691200"/>
              <a:gd name="connsiteY177" fmla="*/ 381240 h 683100"/>
              <a:gd name="connsiteX178" fmla="*/ 38700 w 691200"/>
              <a:gd name="connsiteY178" fmla="*/ 495000 h 683100"/>
              <a:gd name="connsiteX179" fmla="*/ 157500 w 691200"/>
              <a:gd name="connsiteY179" fmla="*/ 495000 h 683100"/>
              <a:gd name="connsiteX180" fmla="*/ 157500 w 691200"/>
              <a:gd name="connsiteY180" fmla="*/ 381240 h 6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91200" h="683100">
                <a:moveTo>
                  <a:pt x="58815" y="193815"/>
                </a:moveTo>
                <a:lnTo>
                  <a:pt x="47385" y="182385"/>
                </a:lnTo>
                <a:lnTo>
                  <a:pt x="75398" y="154350"/>
                </a:lnTo>
                <a:lnTo>
                  <a:pt x="47385" y="126315"/>
                </a:lnTo>
                <a:lnTo>
                  <a:pt x="58838" y="114863"/>
                </a:lnTo>
                <a:lnTo>
                  <a:pt x="98303" y="154350"/>
                </a:lnTo>
                <a:lnTo>
                  <a:pt x="58815" y="193815"/>
                </a:lnTo>
                <a:close/>
                <a:moveTo>
                  <a:pt x="53100" y="30600"/>
                </a:moveTo>
                <a:cubicBezTo>
                  <a:pt x="46890" y="30600"/>
                  <a:pt x="41850" y="35640"/>
                  <a:pt x="41850" y="41850"/>
                </a:cubicBezTo>
                <a:cubicBezTo>
                  <a:pt x="41850" y="48060"/>
                  <a:pt x="46890" y="53100"/>
                  <a:pt x="53100" y="53100"/>
                </a:cubicBezTo>
                <a:cubicBezTo>
                  <a:pt x="59310" y="53100"/>
                  <a:pt x="64350" y="48060"/>
                  <a:pt x="64350" y="41850"/>
                </a:cubicBezTo>
                <a:cubicBezTo>
                  <a:pt x="64350" y="35640"/>
                  <a:pt x="59310" y="30600"/>
                  <a:pt x="53100" y="30600"/>
                </a:cubicBezTo>
                <a:close/>
                <a:moveTo>
                  <a:pt x="109350" y="41850"/>
                </a:moveTo>
                <a:cubicBezTo>
                  <a:pt x="109350" y="48060"/>
                  <a:pt x="104310" y="53100"/>
                  <a:pt x="98100" y="53100"/>
                </a:cubicBezTo>
                <a:cubicBezTo>
                  <a:pt x="91890" y="53100"/>
                  <a:pt x="86850" y="48060"/>
                  <a:pt x="86850" y="41850"/>
                </a:cubicBezTo>
                <a:cubicBezTo>
                  <a:pt x="86850" y="35640"/>
                  <a:pt x="91890" y="30600"/>
                  <a:pt x="98100" y="30600"/>
                </a:cubicBezTo>
                <a:cubicBezTo>
                  <a:pt x="104310" y="30600"/>
                  <a:pt x="109350" y="35640"/>
                  <a:pt x="109350" y="41850"/>
                </a:cubicBezTo>
                <a:close/>
                <a:moveTo>
                  <a:pt x="154350" y="41850"/>
                </a:moveTo>
                <a:cubicBezTo>
                  <a:pt x="154350" y="48060"/>
                  <a:pt x="149310" y="53100"/>
                  <a:pt x="143100" y="53100"/>
                </a:cubicBezTo>
                <a:cubicBezTo>
                  <a:pt x="136890" y="53100"/>
                  <a:pt x="131850" y="48060"/>
                  <a:pt x="131850" y="41850"/>
                </a:cubicBezTo>
                <a:cubicBezTo>
                  <a:pt x="131850" y="35640"/>
                  <a:pt x="136890" y="30600"/>
                  <a:pt x="143100" y="30600"/>
                </a:cubicBezTo>
                <a:cubicBezTo>
                  <a:pt x="149310" y="30600"/>
                  <a:pt x="154350" y="35640"/>
                  <a:pt x="154350" y="41850"/>
                </a:cubicBezTo>
                <a:close/>
                <a:moveTo>
                  <a:pt x="401850" y="131850"/>
                </a:moveTo>
                <a:cubicBezTo>
                  <a:pt x="401850" y="138060"/>
                  <a:pt x="396810" y="143100"/>
                  <a:pt x="390600" y="143100"/>
                </a:cubicBezTo>
                <a:cubicBezTo>
                  <a:pt x="384390" y="143100"/>
                  <a:pt x="379350" y="138060"/>
                  <a:pt x="379350" y="131850"/>
                </a:cubicBezTo>
                <a:cubicBezTo>
                  <a:pt x="379350" y="125640"/>
                  <a:pt x="384390" y="120600"/>
                  <a:pt x="390600" y="120600"/>
                </a:cubicBezTo>
                <a:cubicBezTo>
                  <a:pt x="396810" y="120600"/>
                  <a:pt x="401850" y="125640"/>
                  <a:pt x="401850" y="131850"/>
                </a:cubicBezTo>
                <a:close/>
                <a:moveTo>
                  <a:pt x="446850" y="131850"/>
                </a:moveTo>
                <a:cubicBezTo>
                  <a:pt x="446850" y="138060"/>
                  <a:pt x="441810" y="143100"/>
                  <a:pt x="435600" y="143100"/>
                </a:cubicBezTo>
                <a:cubicBezTo>
                  <a:pt x="429390" y="143100"/>
                  <a:pt x="424350" y="138060"/>
                  <a:pt x="424350" y="131850"/>
                </a:cubicBezTo>
                <a:cubicBezTo>
                  <a:pt x="424350" y="125640"/>
                  <a:pt x="429390" y="120600"/>
                  <a:pt x="435600" y="120600"/>
                </a:cubicBezTo>
                <a:cubicBezTo>
                  <a:pt x="441810" y="120600"/>
                  <a:pt x="446850" y="125640"/>
                  <a:pt x="446850" y="131850"/>
                </a:cubicBezTo>
                <a:close/>
                <a:moveTo>
                  <a:pt x="491850" y="131850"/>
                </a:moveTo>
                <a:cubicBezTo>
                  <a:pt x="491850" y="138060"/>
                  <a:pt x="486810" y="143100"/>
                  <a:pt x="480600" y="143100"/>
                </a:cubicBezTo>
                <a:cubicBezTo>
                  <a:pt x="474390" y="143100"/>
                  <a:pt x="469350" y="138060"/>
                  <a:pt x="469350" y="131850"/>
                </a:cubicBezTo>
                <a:cubicBezTo>
                  <a:pt x="469350" y="125640"/>
                  <a:pt x="474390" y="120600"/>
                  <a:pt x="480600" y="120600"/>
                </a:cubicBezTo>
                <a:cubicBezTo>
                  <a:pt x="486810" y="120600"/>
                  <a:pt x="491850" y="125640"/>
                  <a:pt x="491850" y="131850"/>
                </a:cubicBezTo>
                <a:close/>
                <a:moveTo>
                  <a:pt x="109350" y="536850"/>
                </a:moveTo>
                <a:cubicBezTo>
                  <a:pt x="109350" y="543060"/>
                  <a:pt x="104310" y="548100"/>
                  <a:pt x="98100" y="548100"/>
                </a:cubicBezTo>
                <a:cubicBezTo>
                  <a:pt x="91890" y="548100"/>
                  <a:pt x="86850" y="543060"/>
                  <a:pt x="86850" y="536850"/>
                </a:cubicBezTo>
                <a:cubicBezTo>
                  <a:pt x="86850" y="530640"/>
                  <a:pt x="91890" y="525600"/>
                  <a:pt x="98100" y="525600"/>
                </a:cubicBezTo>
                <a:cubicBezTo>
                  <a:pt x="104310" y="525600"/>
                  <a:pt x="109350" y="530640"/>
                  <a:pt x="109350" y="536850"/>
                </a:cubicBezTo>
                <a:close/>
                <a:moveTo>
                  <a:pt x="278100" y="308700"/>
                </a:moveTo>
                <a:lnTo>
                  <a:pt x="8100" y="308700"/>
                </a:lnTo>
                <a:cubicBezTo>
                  <a:pt x="3623" y="308700"/>
                  <a:pt x="0" y="305078"/>
                  <a:pt x="0" y="300600"/>
                </a:cubicBezTo>
                <a:lnTo>
                  <a:pt x="0" y="8100"/>
                </a:lnTo>
                <a:cubicBezTo>
                  <a:pt x="0" y="3623"/>
                  <a:pt x="3623" y="0"/>
                  <a:pt x="8100" y="0"/>
                </a:cubicBezTo>
                <a:lnTo>
                  <a:pt x="278100" y="0"/>
                </a:lnTo>
                <a:cubicBezTo>
                  <a:pt x="282578" y="0"/>
                  <a:pt x="286200" y="3623"/>
                  <a:pt x="286200" y="8100"/>
                </a:cubicBezTo>
                <a:lnTo>
                  <a:pt x="286200" y="300600"/>
                </a:lnTo>
                <a:cubicBezTo>
                  <a:pt x="286200" y="305078"/>
                  <a:pt x="282578" y="308700"/>
                  <a:pt x="278100" y="308700"/>
                </a:cubicBezTo>
                <a:close/>
                <a:moveTo>
                  <a:pt x="270000" y="83700"/>
                </a:moveTo>
                <a:lnTo>
                  <a:pt x="16200" y="83700"/>
                </a:lnTo>
                <a:lnTo>
                  <a:pt x="16200" y="292500"/>
                </a:lnTo>
                <a:lnTo>
                  <a:pt x="270000" y="292500"/>
                </a:lnTo>
                <a:cubicBezTo>
                  <a:pt x="270000" y="292500"/>
                  <a:pt x="270000" y="83700"/>
                  <a:pt x="270000" y="83700"/>
                </a:cubicBezTo>
                <a:close/>
                <a:moveTo>
                  <a:pt x="270000" y="16200"/>
                </a:moveTo>
                <a:lnTo>
                  <a:pt x="16200" y="16200"/>
                </a:lnTo>
                <a:lnTo>
                  <a:pt x="16200" y="67523"/>
                </a:lnTo>
                <a:lnTo>
                  <a:pt x="270000" y="67523"/>
                </a:lnTo>
                <a:cubicBezTo>
                  <a:pt x="270000" y="67523"/>
                  <a:pt x="270000" y="16200"/>
                  <a:pt x="270000" y="16200"/>
                </a:cubicBezTo>
                <a:close/>
                <a:moveTo>
                  <a:pt x="691200" y="98100"/>
                </a:moveTo>
                <a:lnTo>
                  <a:pt x="691200" y="480600"/>
                </a:lnTo>
                <a:cubicBezTo>
                  <a:pt x="691200" y="485078"/>
                  <a:pt x="687578" y="488700"/>
                  <a:pt x="683100" y="488700"/>
                </a:cubicBezTo>
                <a:lnTo>
                  <a:pt x="428648" y="488700"/>
                </a:lnTo>
                <a:cubicBezTo>
                  <a:pt x="421875" y="499298"/>
                  <a:pt x="413123" y="508613"/>
                  <a:pt x="402728" y="516038"/>
                </a:cubicBezTo>
                <a:cubicBezTo>
                  <a:pt x="467415" y="539663"/>
                  <a:pt x="511155" y="601043"/>
                  <a:pt x="511155" y="671333"/>
                </a:cubicBezTo>
                <a:lnTo>
                  <a:pt x="511200" y="683055"/>
                </a:lnTo>
                <a:lnTo>
                  <a:pt x="494978" y="683100"/>
                </a:lnTo>
                <a:lnTo>
                  <a:pt x="494932" y="671355"/>
                </a:lnTo>
                <a:cubicBezTo>
                  <a:pt x="494932" y="602100"/>
                  <a:pt x="447908" y="542453"/>
                  <a:pt x="380565" y="526230"/>
                </a:cubicBezTo>
                <a:cubicBezTo>
                  <a:pt x="377190" y="525443"/>
                  <a:pt x="374715" y="522563"/>
                  <a:pt x="374400" y="519120"/>
                </a:cubicBezTo>
                <a:cubicBezTo>
                  <a:pt x="374085" y="515678"/>
                  <a:pt x="375975" y="512393"/>
                  <a:pt x="379147" y="510998"/>
                </a:cubicBezTo>
                <a:cubicBezTo>
                  <a:pt x="408735" y="497678"/>
                  <a:pt x="427860" y="468248"/>
                  <a:pt x="427860" y="435983"/>
                </a:cubicBezTo>
                <a:cubicBezTo>
                  <a:pt x="427860" y="390600"/>
                  <a:pt x="390960" y="353700"/>
                  <a:pt x="345600" y="353700"/>
                </a:cubicBezTo>
                <a:cubicBezTo>
                  <a:pt x="300195" y="353700"/>
                  <a:pt x="263250" y="390600"/>
                  <a:pt x="263250" y="435983"/>
                </a:cubicBezTo>
                <a:cubicBezTo>
                  <a:pt x="263250" y="468248"/>
                  <a:pt x="282375" y="497678"/>
                  <a:pt x="311985" y="510998"/>
                </a:cubicBezTo>
                <a:cubicBezTo>
                  <a:pt x="315158" y="512393"/>
                  <a:pt x="317048" y="515678"/>
                  <a:pt x="316733" y="519120"/>
                </a:cubicBezTo>
                <a:cubicBezTo>
                  <a:pt x="316418" y="522563"/>
                  <a:pt x="313920" y="525443"/>
                  <a:pt x="310568" y="526230"/>
                </a:cubicBezTo>
                <a:cubicBezTo>
                  <a:pt x="243225" y="542453"/>
                  <a:pt x="196178" y="602100"/>
                  <a:pt x="196178" y="671333"/>
                </a:cubicBezTo>
                <a:lnTo>
                  <a:pt x="196200" y="683055"/>
                </a:lnTo>
                <a:lnTo>
                  <a:pt x="180000" y="683100"/>
                </a:lnTo>
                <a:lnTo>
                  <a:pt x="179978" y="671355"/>
                </a:lnTo>
                <a:cubicBezTo>
                  <a:pt x="179978" y="601043"/>
                  <a:pt x="223695" y="539640"/>
                  <a:pt x="288405" y="516038"/>
                </a:cubicBezTo>
                <a:cubicBezTo>
                  <a:pt x="262800" y="497768"/>
                  <a:pt x="247050" y="468023"/>
                  <a:pt x="247050" y="435960"/>
                </a:cubicBezTo>
                <a:cubicBezTo>
                  <a:pt x="247050" y="384390"/>
                  <a:pt x="286920" y="341955"/>
                  <a:pt x="337500" y="337815"/>
                </a:cubicBezTo>
                <a:lnTo>
                  <a:pt x="337500" y="98100"/>
                </a:lnTo>
                <a:cubicBezTo>
                  <a:pt x="337500" y="93623"/>
                  <a:pt x="341123" y="90000"/>
                  <a:pt x="345600" y="90000"/>
                </a:cubicBezTo>
                <a:lnTo>
                  <a:pt x="683100" y="90000"/>
                </a:lnTo>
                <a:cubicBezTo>
                  <a:pt x="687578" y="90000"/>
                  <a:pt x="691200" y="93623"/>
                  <a:pt x="691200" y="98100"/>
                </a:cubicBezTo>
                <a:close/>
                <a:moveTo>
                  <a:pt x="675000" y="173700"/>
                </a:moveTo>
                <a:lnTo>
                  <a:pt x="353700" y="173700"/>
                </a:lnTo>
                <a:lnTo>
                  <a:pt x="353700" y="337838"/>
                </a:lnTo>
                <a:cubicBezTo>
                  <a:pt x="404235" y="341978"/>
                  <a:pt x="444083" y="384413"/>
                  <a:pt x="444083" y="435983"/>
                </a:cubicBezTo>
                <a:cubicBezTo>
                  <a:pt x="444083" y="448718"/>
                  <a:pt x="441608" y="461070"/>
                  <a:pt x="436995" y="472500"/>
                </a:cubicBezTo>
                <a:lnTo>
                  <a:pt x="675000" y="472500"/>
                </a:lnTo>
                <a:lnTo>
                  <a:pt x="675000" y="173700"/>
                </a:lnTo>
                <a:close/>
                <a:moveTo>
                  <a:pt x="675000" y="106200"/>
                </a:moveTo>
                <a:lnTo>
                  <a:pt x="353700" y="106200"/>
                </a:lnTo>
                <a:lnTo>
                  <a:pt x="353700" y="157500"/>
                </a:lnTo>
                <a:lnTo>
                  <a:pt x="675000" y="157500"/>
                </a:lnTo>
                <a:lnTo>
                  <a:pt x="675000" y="106200"/>
                </a:lnTo>
                <a:close/>
                <a:moveTo>
                  <a:pt x="480600" y="247500"/>
                </a:moveTo>
                <a:lnTo>
                  <a:pt x="390600" y="247500"/>
                </a:lnTo>
                <a:lnTo>
                  <a:pt x="390600" y="263700"/>
                </a:lnTo>
                <a:lnTo>
                  <a:pt x="480600" y="263700"/>
                </a:lnTo>
                <a:lnTo>
                  <a:pt x="480600" y="247500"/>
                </a:lnTo>
                <a:close/>
                <a:moveTo>
                  <a:pt x="517500" y="379350"/>
                </a:moveTo>
                <a:cubicBezTo>
                  <a:pt x="517500" y="343868"/>
                  <a:pt x="546368" y="315000"/>
                  <a:pt x="581850" y="315000"/>
                </a:cubicBezTo>
                <a:cubicBezTo>
                  <a:pt x="617333" y="315000"/>
                  <a:pt x="646200" y="343868"/>
                  <a:pt x="646200" y="379350"/>
                </a:cubicBezTo>
                <a:cubicBezTo>
                  <a:pt x="646200" y="414833"/>
                  <a:pt x="617333" y="443700"/>
                  <a:pt x="581850" y="443700"/>
                </a:cubicBezTo>
                <a:cubicBezTo>
                  <a:pt x="546368" y="443700"/>
                  <a:pt x="517500" y="414833"/>
                  <a:pt x="517500" y="379350"/>
                </a:cubicBezTo>
                <a:close/>
                <a:moveTo>
                  <a:pt x="621045" y="351585"/>
                </a:moveTo>
                <a:lnTo>
                  <a:pt x="589928" y="382703"/>
                </a:lnTo>
                <a:lnTo>
                  <a:pt x="589838" y="426690"/>
                </a:lnTo>
                <a:cubicBezTo>
                  <a:pt x="612563" y="422843"/>
                  <a:pt x="629978" y="403155"/>
                  <a:pt x="629978" y="379350"/>
                </a:cubicBezTo>
                <a:cubicBezTo>
                  <a:pt x="630000" y="369000"/>
                  <a:pt x="626625" y="359438"/>
                  <a:pt x="621045" y="351585"/>
                </a:cubicBezTo>
                <a:close/>
                <a:moveTo>
                  <a:pt x="533700" y="379350"/>
                </a:moveTo>
                <a:cubicBezTo>
                  <a:pt x="533700" y="403088"/>
                  <a:pt x="551003" y="422730"/>
                  <a:pt x="573615" y="426668"/>
                </a:cubicBezTo>
                <a:lnTo>
                  <a:pt x="573750" y="375975"/>
                </a:lnTo>
                <a:lnTo>
                  <a:pt x="609570" y="340133"/>
                </a:lnTo>
                <a:cubicBezTo>
                  <a:pt x="601718" y="334553"/>
                  <a:pt x="592178" y="331200"/>
                  <a:pt x="581828" y="331200"/>
                </a:cubicBezTo>
                <a:cubicBezTo>
                  <a:pt x="555300" y="331200"/>
                  <a:pt x="533700" y="352800"/>
                  <a:pt x="533700" y="379350"/>
                </a:cubicBezTo>
                <a:close/>
                <a:moveTo>
                  <a:pt x="165600" y="202500"/>
                </a:moveTo>
                <a:lnTo>
                  <a:pt x="98100" y="202500"/>
                </a:lnTo>
                <a:lnTo>
                  <a:pt x="98100" y="218700"/>
                </a:lnTo>
                <a:lnTo>
                  <a:pt x="165600" y="218700"/>
                </a:lnTo>
                <a:lnTo>
                  <a:pt x="165600" y="202500"/>
                </a:lnTo>
                <a:close/>
                <a:moveTo>
                  <a:pt x="64350" y="466200"/>
                </a:moveTo>
                <a:lnTo>
                  <a:pt x="131850" y="466200"/>
                </a:lnTo>
                <a:lnTo>
                  <a:pt x="131850" y="450000"/>
                </a:lnTo>
                <a:lnTo>
                  <a:pt x="64350" y="450000"/>
                </a:lnTo>
                <a:lnTo>
                  <a:pt x="64350" y="466200"/>
                </a:lnTo>
                <a:close/>
                <a:moveTo>
                  <a:pt x="64350" y="421200"/>
                </a:moveTo>
                <a:lnTo>
                  <a:pt x="131850" y="421200"/>
                </a:lnTo>
                <a:lnTo>
                  <a:pt x="131850" y="405000"/>
                </a:lnTo>
                <a:lnTo>
                  <a:pt x="64350" y="405000"/>
                </a:lnTo>
                <a:lnTo>
                  <a:pt x="64350" y="421200"/>
                </a:lnTo>
                <a:close/>
                <a:moveTo>
                  <a:pt x="480600" y="292500"/>
                </a:moveTo>
                <a:lnTo>
                  <a:pt x="390600" y="292500"/>
                </a:lnTo>
                <a:lnTo>
                  <a:pt x="390600" y="308700"/>
                </a:lnTo>
                <a:lnTo>
                  <a:pt x="480600" y="308700"/>
                </a:lnTo>
                <a:lnTo>
                  <a:pt x="480600" y="292500"/>
                </a:lnTo>
                <a:close/>
                <a:moveTo>
                  <a:pt x="638100" y="247500"/>
                </a:moveTo>
                <a:lnTo>
                  <a:pt x="548100" y="247500"/>
                </a:lnTo>
                <a:lnTo>
                  <a:pt x="548100" y="263700"/>
                </a:lnTo>
                <a:lnTo>
                  <a:pt x="638100" y="263700"/>
                </a:lnTo>
                <a:lnTo>
                  <a:pt x="638100" y="247500"/>
                </a:lnTo>
                <a:close/>
                <a:moveTo>
                  <a:pt x="638100" y="202500"/>
                </a:moveTo>
                <a:lnTo>
                  <a:pt x="548100" y="202500"/>
                </a:lnTo>
                <a:lnTo>
                  <a:pt x="548100" y="218700"/>
                </a:lnTo>
                <a:lnTo>
                  <a:pt x="638100" y="218700"/>
                </a:lnTo>
                <a:lnTo>
                  <a:pt x="638100" y="202500"/>
                </a:lnTo>
                <a:close/>
                <a:moveTo>
                  <a:pt x="480600" y="202500"/>
                </a:moveTo>
                <a:lnTo>
                  <a:pt x="390600" y="202500"/>
                </a:lnTo>
                <a:lnTo>
                  <a:pt x="390600" y="218700"/>
                </a:lnTo>
                <a:lnTo>
                  <a:pt x="480600" y="218700"/>
                </a:lnTo>
                <a:lnTo>
                  <a:pt x="480600" y="202500"/>
                </a:lnTo>
                <a:close/>
                <a:moveTo>
                  <a:pt x="173700" y="381240"/>
                </a:moveTo>
                <a:lnTo>
                  <a:pt x="173700" y="557460"/>
                </a:lnTo>
                <a:cubicBezTo>
                  <a:pt x="173700" y="569183"/>
                  <a:pt x="164183" y="578700"/>
                  <a:pt x="152460" y="578700"/>
                </a:cubicBezTo>
                <a:lnTo>
                  <a:pt x="43740" y="578700"/>
                </a:lnTo>
                <a:cubicBezTo>
                  <a:pt x="32018" y="578700"/>
                  <a:pt x="22500" y="569160"/>
                  <a:pt x="22500" y="557460"/>
                </a:cubicBezTo>
                <a:lnTo>
                  <a:pt x="22500" y="381240"/>
                </a:lnTo>
                <a:cubicBezTo>
                  <a:pt x="22500" y="369518"/>
                  <a:pt x="32018" y="360000"/>
                  <a:pt x="43740" y="360000"/>
                </a:cubicBezTo>
                <a:lnTo>
                  <a:pt x="152460" y="360000"/>
                </a:lnTo>
                <a:cubicBezTo>
                  <a:pt x="164183" y="360000"/>
                  <a:pt x="173700" y="369518"/>
                  <a:pt x="173700" y="381240"/>
                </a:cubicBezTo>
                <a:close/>
                <a:moveTo>
                  <a:pt x="157500" y="511200"/>
                </a:moveTo>
                <a:lnTo>
                  <a:pt x="38700" y="511200"/>
                </a:lnTo>
                <a:lnTo>
                  <a:pt x="38700" y="557460"/>
                </a:lnTo>
                <a:cubicBezTo>
                  <a:pt x="38700" y="560228"/>
                  <a:pt x="40973" y="562500"/>
                  <a:pt x="43740" y="562500"/>
                </a:cubicBezTo>
                <a:lnTo>
                  <a:pt x="152460" y="562500"/>
                </a:lnTo>
                <a:cubicBezTo>
                  <a:pt x="155250" y="562500"/>
                  <a:pt x="157500" y="560228"/>
                  <a:pt x="157500" y="557460"/>
                </a:cubicBezTo>
                <a:cubicBezTo>
                  <a:pt x="157500" y="557460"/>
                  <a:pt x="157500" y="511200"/>
                  <a:pt x="157500" y="511200"/>
                </a:cubicBezTo>
                <a:close/>
                <a:moveTo>
                  <a:pt x="157500" y="381240"/>
                </a:moveTo>
                <a:cubicBezTo>
                  <a:pt x="157500" y="378473"/>
                  <a:pt x="155228" y="376200"/>
                  <a:pt x="152460" y="376200"/>
                </a:cubicBezTo>
                <a:lnTo>
                  <a:pt x="43740" y="376200"/>
                </a:lnTo>
                <a:cubicBezTo>
                  <a:pt x="40950" y="376200"/>
                  <a:pt x="38700" y="378473"/>
                  <a:pt x="38700" y="381240"/>
                </a:cubicBezTo>
                <a:lnTo>
                  <a:pt x="38700" y="495000"/>
                </a:lnTo>
                <a:lnTo>
                  <a:pt x="157500" y="495000"/>
                </a:lnTo>
                <a:cubicBezTo>
                  <a:pt x="157500" y="495000"/>
                  <a:pt x="157500" y="381240"/>
                  <a:pt x="157500" y="381240"/>
                </a:cubicBezTo>
                <a:close/>
              </a:path>
            </a:pathLst>
          </a:custGeom>
          <a:solidFill>
            <a:schemeClr val="tx1"/>
          </a:solidFill>
          <a:ln w="22324" cap="flat">
            <a:noFill/>
            <a:prstDash val="solid"/>
            <a:miter/>
          </a:ln>
        </p:spPr>
        <p:txBody>
          <a:bodyPr rtlCol="0" anchor="ctr"/>
          <a:lstStyle/>
          <a:p>
            <a:endParaRPr lang="en-US" dirty="0">
              <a:latin typeface="IBM Plex Sans Light" panose="020B0403050203000203" pitchFamily="34" charset="0"/>
              <a:cs typeface="Arial" panose="020B0604020202020204" pitchFamily="34" charset="0"/>
            </a:endParaRPr>
          </a:p>
        </p:txBody>
      </p:sp>
      <p:sp>
        <p:nvSpPr>
          <p:cNvPr id="16" name="Forma Livre 13">
            <a:extLst>
              <a:ext uri="{FF2B5EF4-FFF2-40B4-BE49-F238E27FC236}">
                <a16:creationId xmlns:a16="http://schemas.microsoft.com/office/drawing/2014/main" id="{F5E3AF7B-FB1D-851A-09A3-483E76E8A7BB}"/>
              </a:ext>
            </a:extLst>
          </p:cNvPr>
          <p:cNvSpPr>
            <a:spLocks noChangeAspect="1"/>
          </p:cNvSpPr>
          <p:nvPr/>
        </p:nvSpPr>
        <p:spPr>
          <a:xfrm>
            <a:off x="1669074" y="5327690"/>
            <a:ext cx="1318320" cy="1318320"/>
          </a:xfrm>
          <a:custGeom>
            <a:avLst/>
            <a:gdLst>
              <a:gd name="connsiteX0" fmla="*/ 222494 w 292608"/>
              <a:gd name="connsiteY0" fmla="*/ 292598 h 292598"/>
              <a:gd name="connsiteX1" fmla="*/ 89144 w 292608"/>
              <a:gd name="connsiteY1" fmla="*/ 292598 h 292598"/>
              <a:gd name="connsiteX2" fmla="*/ 85715 w 292608"/>
              <a:gd name="connsiteY2" fmla="*/ 289169 h 292598"/>
              <a:gd name="connsiteX3" fmla="*/ 85715 w 292608"/>
              <a:gd name="connsiteY3" fmla="*/ 241544 h 292598"/>
              <a:gd name="connsiteX4" fmla="*/ 89144 w 292608"/>
              <a:gd name="connsiteY4" fmla="*/ 238115 h 292598"/>
              <a:gd name="connsiteX5" fmla="*/ 190490 w 292608"/>
              <a:gd name="connsiteY5" fmla="*/ 238115 h 292598"/>
              <a:gd name="connsiteX6" fmla="*/ 190490 w 292608"/>
              <a:gd name="connsiteY6" fmla="*/ 217732 h 292598"/>
              <a:gd name="connsiteX7" fmla="*/ 174869 w 292608"/>
              <a:gd name="connsiteY7" fmla="*/ 202111 h 292598"/>
              <a:gd name="connsiteX8" fmla="*/ 136769 w 292608"/>
              <a:gd name="connsiteY8" fmla="*/ 202111 h 292598"/>
              <a:gd name="connsiteX9" fmla="*/ 114290 w 292608"/>
              <a:gd name="connsiteY9" fmla="*/ 179632 h 292598"/>
              <a:gd name="connsiteX10" fmla="*/ 114290 w 292608"/>
              <a:gd name="connsiteY10" fmla="*/ 159248 h 292598"/>
              <a:gd name="connsiteX11" fmla="*/ 89144 w 292608"/>
              <a:gd name="connsiteY11" fmla="*/ 159248 h 292598"/>
              <a:gd name="connsiteX12" fmla="*/ 85715 w 292608"/>
              <a:gd name="connsiteY12" fmla="*/ 155819 h 292598"/>
              <a:gd name="connsiteX13" fmla="*/ 85715 w 292608"/>
              <a:gd name="connsiteY13" fmla="*/ 108194 h 292598"/>
              <a:gd name="connsiteX14" fmla="*/ 89144 w 292608"/>
              <a:gd name="connsiteY14" fmla="*/ 104765 h 292598"/>
              <a:gd name="connsiteX15" fmla="*/ 222494 w 292608"/>
              <a:gd name="connsiteY15" fmla="*/ 104765 h 292598"/>
              <a:gd name="connsiteX16" fmla="*/ 225923 w 292608"/>
              <a:gd name="connsiteY16" fmla="*/ 108194 h 292598"/>
              <a:gd name="connsiteX17" fmla="*/ 225923 w 292608"/>
              <a:gd name="connsiteY17" fmla="*/ 155819 h 292598"/>
              <a:gd name="connsiteX18" fmla="*/ 222494 w 292608"/>
              <a:gd name="connsiteY18" fmla="*/ 159248 h 292598"/>
              <a:gd name="connsiteX19" fmla="*/ 121148 w 292608"/>
              <a:gd name="connsiteY19" fmla="*/ 159248 h 292598"/>
              <a:gd name="connsiteX20" fmla="*/ 121148 w 292608"/>
              <a:gd name="connsiteY20" fmla="*/ 179632 h 292598"/>
              <a:gd name="connsiteX21" fmla="*/ 136769 w 292608"/>
              <a:gd name="connsiteY21" fmla="*/ 195253 h 292598"/>
              <a:gd name="connsiteX22" fmla="*/ 174869 w 292608"/>
              <a:gd name="connsiteY22" fmla="*/ 195253 h 292598"/>
              <a:gd name="connsiteX23" fmla="*/ 197348 w 292608"/>
              <a:gd name="connsiteY23" fmla="*/ 217732 h 292598"/>
              <a:gd name="connsiteX24" fmla="*/ 197348 w 292608"/>
              <a:gd name="connsiteY24" fmla="*/ 238115 h 292598"/>
              <a:gd name="connsiteX25" fmla="*/ 222494 w 292608"/>
              <a:gd name="connsiteY25" fmla="*/ 238115 h 292598"/>
              <a:gd name="connsiteX26" fmla="*/ 225923 w 292608"/>
              <a:gd name="connsiteY26" fmla="*/ 241544 h 292598"/>
              <a:gd name="connsiteX27" fmla="*/ 225923 w 292608"/>
              <a:gd name="connsiteY27" fmla="*/ 289169 h 292598"/>
              <a:gd name="connsiteX28" fmla="*/ 222494 w 292608"/>
              <a:gd name="connsiteY28" fmla="*/ 292598 h 292598"/>
              <a:gd name="connsiteX29" fmla="*/ 92573 w 292608"/>
              <a:gd name="connsiteY29" fmla="*/ 285740 h 292598"/>
              <a:gd name="connsiteX30" fmla="*/ 219065 w 292608"/>
              <a:gd name="connsiteY30" fmla="*/ 285740 h 292598"/>
              <a:gd name="connsiteX31" fmla="*/ 219065 w 292608"/>
              <a:gd name="connsiteY31" fmla="*/ 244973 h 292598"/>
              <a:gd name="connsiteX32" fmla="*/ 92573 w 292608"/>
              <a:gd name="connsiteY32" fmla="*/ 244973 h 292598"/>
              <a:gd name="connsiteX33" fmla="*/ 92573 w 292608"/>
              <a:gd name="connsiteY33" fmla="*/ 285740 h 292598"/>
              <a:gd name="connsiteX34" fmla="*/ 92573 w 292608"/>
              <a:gd name="connsiteY34" fmla="*/ 152390 h 292598"/>
              <a:gd name="connsiteX35" fmla="*/ 219065 w 292608"/>
              <a:gd name="connsiteY35" fmla="*/ 152390 h 292598"/>
              <a:gd name="connsiteX36" fmla="*/ 219065 w 292608"/>
              <a:gd name="connsiteY36" fmla="*/ 111623 h 292598"/>
              <a:gd name="connsiteX37" fmla="*/ 92573 w 292608"/>
              <a:gd name="connsiteY37" fmla="*/ 111623 h 292598"/>
              <a:gd name="connsiteX38" fmla="*/ 92573 w 292608"/>
              <a:gd name="connsiteY38" fmla="*/ 152390 h 292598"/>
              <a:gd name="connsiteX39" fmla="*/ 127244 w 292608"/>
              <a:gd name="connsiteY39" fmla="*/ 268786 h 292598"/>
              <a:gd name="connsiteX40" fmla="*/ 108194 w 292608"/>
              <a:gd name="connsiteY40" fmla="*/ 268786 h 292598"/>
              <a:gd name="connsiteX41" fmla="*/ 108194 w 292608"/>
              <a:gd name="connsiteY41" fmla="*/ 261928 h 292598"/>
              <a:gd name="connsiteX42" fmla="*/ 127244 w 292608"/>
              <a:gd name="connsiteY42" fmla="*/ 261928 h 292598"/>
              <a:gd name="connsiteX43" fmla="*/ 127244 w 292608"/>
              <a:gd name="connsiteY43" fmla="*/ 268786 h 292598"/>
              <a:gd name="connsiteX44" fmla="*/ 241554 w 292608"/>
              <a:gd name="connsiteY44" fmla="*/ 178298 h 292598"/>
              <a:gd name="connsiteX45" fmla="*/ 241554 w 292608"/>
              <a:gd name="connsiteY45" fmla="*/ 171440 h 292598"/>
              <a:gd name="connsiteX46" fmla="*/ 285740 w 292608"/>
              <a:gd name="connsiteY46" fmla="*/ 135312 h 292598"/>
              <a:gd name="connsiteX47" fmla="*/ 245193 w 292608"/>
              <a:gd name="connsiteY47" fmla="*/ 92573 h 292598"/>
              <a:gd name="connsiteX48" fmla="*/ 241764 w 292608"/>
              <a:gd name="connsiteY48" fmla="*/ 89144 h 292598"/>
              <a:gd name="connsiteX49" fmla="*/ 157296 w 292608"/>
              <a:gd name="connsiteY49" fmla="*/ 6848 h 292598"/>
              <a:gd name="connsiteX50" fmla="*/ 82620 w 292608"/>
              <a:gd name="connsiteY50" fmla="*/ 53692 h 292598"/>
              <a:gd name="connsiteX51" fmla="*/ 79038 w 292608"/>
              <a:gd name="connsiteY51" fmla="*/ 55397 h 292598"/>
              <a:gd name="connsiteX52" fmla="*/ 68390 w 292608"/>
              <a:gd name="connsiteY52" fmla="*/ 54473 h 292598"/>
              <a:gd name="connsiteX53" fmla="*/ 6848 w 292608"/>
              <a:gd name="connsiteY53" fmla="*/ 113328 h 292598"/>
              <a:gd name="connsiteX54" fmla="*/ 70104 w 292608"/>
              <a:gd name="connsiteY54" fmla="*/ 171440 h 292598"/>
              <a:gd name="connsiteX55" fmla="*/ 70104 w 292608"/>
              <a:gd name="connsiteY55" fmla="*/ 178308 h 292598"/>
              <a:gd name="connsiteX56" fmla="*/ 0 w 292608"/>
              <a:gd name="connsiteY56" fmla="*/ 113338 h 292598"/>
              <a:gd name="connsiteX57" fmla="*/ 68399 w 292608"/>
              <a:gd name="connsiteY57" fmla="*/ 47625 h 292598"/>
              <a:gd name="connsiteX58" fmla="*/ 77838 w 292608"/>
              <a:gd name="connsiteY58" fmla="*/ 48273 h 292598"/>
              <a:gd name="connsiteX59" fmla="*/ 157296 w 292608"/>
              <a:gd name="connsiteY59" fmla="*/ 0 h 292598"/>
              <a:gd name="connsiteX60" fmla="*/ 248564 w 292608"/>
              <a:gd name="connsiteY60" fmla="*/ 85858 h 292598"/>
              <a:gd name="connsiteX61" fmla="*/ 292608 w 292608"/>
              <a:gd name="connsiteY61" fmla="*/ 135322 h 292598"/>
              <a:gd name="connsiteX62" fmla="*/ 241554 w 292608"/>
              <a:gd name="connsiteY62" fmla="*/ 178298 h 292598"/>
              <a:gd name="connsiteX63" fmla="*/ 127244 w 292608"/>
              <a:gd name="connsiteY63" fmla="*/ 135436 h 292598"/>
              <a:gd name="connsiteX64" fmla="*/ 108194 w 292608"/>
              <a:gd name="connsiteY64" fmla="*/ 135436 h 292598"/>
              <a:gd name="connsiteX65" fmla="*/ 108194 w 292608"/>
              <a:gd name="connsiteY65" fmla="*/ 128578 h 292598"/>
              <a:gd name="connsiteX66" fmla="*/ 127244 w 292608"/>
              <a:gd name="connsiteY66" fmla="*/ 128578 h 292598"/>
              <a:gd name="connsiteX67" fmla="*/ 127244 w 292608"/>
              <a:gd name="connsiteY67" fmla="*/ 135436 h 29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92608" h="292598">
                <a:moveTo>
                  <a:pt x="222494" y="292598"/>
                </a:moveTo>
                <a:lnTo>
                  <a:pt x="89144" y="292598"/>
                </a:lnTo>
                <a:cubicBezTo>
                  <a:pt x="87249" y="292598"/>
                  <a:pt x="85715" y="291065"/>
                  <a:pt x="85715" y="289169"/>
                </a:cubicBezTo>
                <a:lnTo>
                  <a:pt x="85715" y="241544"/>
                </a:lnTo>
                <a:cubicBezTo>
                  <a:pt x="85715" y="239649"/>
                  <a:pt x="87249" y="238115"/>
                  <a:pt x="89144" y="238115"/>
                </a:cubicBezTo>
                <a:lnTo>
                  <a:pt x="190490" y="238115"/>
                </a:lnTo>
                <a:lnTo>
                  <a:pt x="190490" y="217732"/>
                </a:lnTo>
                <a:cubicBezTo>
                  <a:pt x="190490" y="209121"/>
                  <a:pt x="183490" y="202111"/>
                  <a:pt x="174869" y="202111"/>
                </a:cubicBezTo>
                <a:lnTo>
                  <a:pt x="136769" y="202111"/>
                </a:lnTo>
                <a:cubicBezTo>
                  <a:pt x="124377" y="202111"/>
                  <a:pt x="114290" y="192024"/>
                  <a:pt x="114290" y="179632"/>
                </a:cubicBezTo>
                <a:lnTo>
                  <a:pt x="114290" y="159248"/>
                </a:lnTo>
                <a:lnTo>
                  <a:pt x="89144" y="159248"/>
                </a:lnTo>
                <a:cubicBezTo>
                  <a:pt x="87249" y="159248"/>
                  <a:pt x="85715" y="157715"/>
                  <a:pt x="85715" y="155819"/>
                </a:cubicBezTo>
                <a:lnTo>
                  <a:pt x="85715" y="108194"/>
                </a:lnTo>
                <a:cubicBezTo>
                  <a:pt x="85715" y="106299"/>
                  <a:pt x="87249" y="104765"/>
                  <a:pt x="89144" y="104765"/>
                </a:cubicBezTo>
                <a:lnTo>
                  <a:pt x="222494" y="104765"/>
                </a:lnTo>
                <a:cubicBezTo>
                  <a:pt x="224390" y="104765"/>
                  <a:pt x="225923" y="106299"/>
                  <a:pt x="225923" y="108194"/>
                </a:cubicBezTo>
                <a:lnTo>
                  <a:pt x="225923" y="155819"/>
                </a:lnTo>
                <a:cubicBezTo>
                  <a:pt x="225923" y="157715"/>
                  <a:pt x="224390" y="159248"/>
                  <a:pt x="222494" y="159248"/>
                </a:cubicBezTo>
                <a:lnTo>
                  <a:pt x="121148" y="159248"/>
                </a:lnTo>
                <a:lnTo>
                  <a:pt x="121148" y="179632"/>
                </a:lnTo>
                <a:cubicBezTo>
                  <a:pt x="121148" y="188243"/>
                  <a:pt x="128159" y="195253"/>
                  <a:pt x="136769" y="195253"/>
                </a:cubicBezTo>
                <a:lnTo>
                  <a:pt x="174869" y="195253"/>
                </a:lnTo>
                <a:cubicBezTo>
                  <a:pt x="187271" y="195253"/>
                  <a:pt x="197348" y="205340"/>
                  <a:pt x="197348" y="217732"/>
                </a:cubicBezTo>
                <a:lnTo>
                  <a:pt x="197348" y="238115"/>
                </a:lnTo>
                <a:lnTo>
                  <a:pt x="222494" y="238115"/>
                </a:lnTo>
                <a:cubicBezTo>
                  <a:pt x="224390" y="238115"/>
                  <a:pt x="225923" y="239649"/>
                  <a:pt x="225923" y="241544"/>
                </a:cubicBezTo>
                <a:lnTo>
                  <a:pt x="225923" y="289169"/>
                </a:lnTo>
                <a:cubicBezTo>
                  <a:pt x="225923" y="291065"/>
                  <a:pt x="224390" y="292598"/>
                  <a:pt x="222494" y="292598"/>
                </a:cubicBezTo>
                <a:close/>
                <a:moveTo>
                  <a:pt x="92573" y="285740"/>
                </a:moveTo>
                <a:lnTo>
                  <a:pt x="219065" y="285740"/>
                </a:lnTo>
                <a:lnTo>
                  <a:pt x="219065" y="244973"/>
                </a:lnTo>
                <a:lnTo>
                  <a:pt x="92573" y="244973"/>
                </a:lnTo>
                <a:lnTo>
                  <a:pt x="92573" y="285740"/>
                </a:lnTo>
                <a:close/>
                <a:moveTo>
                  <a:pt x="92573" y="152390"/>
                </a:moveTo>
                <a:lnTo>
                  <a:pt x="219065" y="152390"/>
                </a:lnTo>
                <a:lnTo>
                  <a:pt x="219065" y="111623"/>
                </a:lnTo>
                <a:lnTo>
                  <a:pt x="92573" y="111623"/>
                </a:lnTo>
                <a:lnTo>
                  <a:pt x="92573" y="152390"/>
                </a:lnTo>
                <a:close/>
                <a:moveTo>
                  <a:pt x="127244" y="268786"/>
                </a:moveTo>
                <a:lnTo>
                  <a:pt x="108194" y="268786"/>
                </a:lnTo>
                <a:lnTo>
                  <a:pt x="108194" y="261928"/>
                </a:lnTo>
                <a:lnTo>
                  <a:pt x="127244" y="261928"/>
                </a:lnTo>
                <a:lnTo>
                  <a:pt x="127244" y="268786"/>
                </a:lnTo>
                <a:close/>
                <a:moveTo>
                  <a:pt x="241554" y="178298"/>
                </a:moveTo>
                <a:lnTo>
                  <a:pt x="241554" y="171440"/>
                </a:lnTo>
                <a:cubicBezTo>
                  <a:pt x="268395" y="171440"/>
                  <a:pt x="285740" y="157267"/>
                  <a:pt x="285740" y="135312"/>
                </a:cubicBezTo>
                <a:cubicBezTo>
                  <a:pt x="285740" y="112147"/>
                  <a:pt x="267176" y="92573"/>
                  <a:pt x="245193" y="92573"/>
                </a:cubicBezTo>
                <a:cubicBezTo>
                  <a:pt x="243297" y="92573"/>
                  <a:pt x="241764" y="91040"/>
                  <a:pt x="241764" y="89144"/>
                </a:cubicBezTo>
                <a:cubicBezTo>
                  <a:pt x="241764" y="42996"/>
                  <a:pt x="204654" y="6848"/>
                  <a:pt x="157296" y="6848"/>
                </a:cubicBezTo>
                <a:cubicBezTo>
                  <a:pt x="127921" y="6848"/>
                  <a:pt x="98612" y="25241"/>
                  <a:pt x="82620" y="53692"/>
                </a:cubicBezTo>
                <a:cubicBezTo>
                  <a:pt x="81896" y="54959"/>
                  <a:pt x="80486" y="55626"/>
                  <a:pt x="79038" y="55397"/>
                </a:cubicBezTo>
                <a:cubicBezTo>
                  <a:pt x="75486" y="54788"/>
                  <a:pt x="71895" y="54473"/>
                  <a:pt x="68390" y="54473"/>
                </a:cubicBezTo>
                <a:cubicBezTo>
                  <a:pt x="33299" y="54473"/>
                  <a:pt x="6848" y="79781"/>
                  <a:pt x="6848" y="113328"/>
                </a:cubicBezTo>
                <a:cubicBezTo>
                  <a:pt x="6848" y="146456"/>
                  <a:pt x="34042" y="171440"/>
                  <a:pt x="70104" y="171440"/>
                </a:cubicBezTo>
                <a:lnTo>
                  <a:pt x="70104" y="178308"/>
                </a:lnTo>
                <a:cubicBezTo>
                  <a:pt x="30137" y="178308"/>
                  <a:pt x="0" y="150371"/>
                  <a:pt x="0" y="113338"/>
                </a:cubicBezTo>
                <a:cubicBezTo>
                  <a:pt x="0" y="75876"/>
                  <a:pt x="29404" y="47625"/>
                  <a:pt x="68399" y="47625"/>
                </a:cubicBezTo>
                <a:cubicBezTo>
                  <a:pt x="71514" y="47625"/>
                  <a:pt x="74676" y="47844"/>
                  <a:pt x="77838" y="48273"/>
                </a:cubicBezTo>
                <a:cubicBezTo>
                  <a:pt x="95269" y="18869"/>
                  <a:pt x="126206" y="0"/>
                  <a:pt x="157296" y="0"/>
                </a:cubicBezTo>
                <a:cubicBezTo>
                  <a:pt x="207378" y="0"/>
                  <a:pt x="246840" y="37452"/>
                  <a:pt x="248564" y="85858"/>
                </a:cubicBezTo>
                <a:cubicBezTo>
                  <a:pt x="272767" y="87735"/>
                  <a:pt x="292608" y="109623"/>
                  <a:pt x="292608" y="135322"/>
                </a:cubicBezTo>
                <a:cubicBezTo>
                  <a:pt x="292598" y="161430"/>
                  <a:pt x="272567" y="178298"/>
                  <a:pt x="241554" y="178298"/>
                </a:cubicBezTo>
                <a:close/>
                <a:moveTo>
                  <a:pt x="127244" y="135436"/>
                </a:moveTo>
                <a:lnTo>
                  <a:pt x="108194" y="135436"/>
                </a:lnTo>
                <a:lnTo>
                  <a:pt x="108194" y="128578"/>
                </a:lnTo>
                <a:lnTo>
                  <a:pt x="127244" y="128578"/>
                </a:lnTo>
                <a:lnTo>
                  <a:pt x="127244" y="135436"/>
                </a:lnTo>
                <a:close/>
              </a:path>
            </a:pathLst>
          </a:custGeom>
          <a:solidFill>
            <a:schemeClr val="tx1"/>
          </a:solidFill>
          <a:ln w="9525" cap="flat">
            <a:noFill/>
            <a:prstDash val="solid"/>
            <a:miter/>
          </a:ln>
        </p:spPr>
        <p:txBody>
          <a:bodyPr rtlCol="0" anchor="ctr"/>
          <a:lstStyle/>
          <a:p>
            <a:endParaRPr lang="en-US" dirty="0">
              <a:solidFill>
                <a:srgbClr val="0F62FE"/>
              </a:solidFill>
              <a:latin typeface="IBM Plex Sans Light" panose="020B0403050203000203" pitchFamily="34" charset="0"/>
              <a:cs typeface="Arial" panose="020B0604020202020204" pitchFamily="34" charset="0"/>
            </a:endParaRPr>
          </a:p>
        </p:txBody>
      </p:sp>
      <p:sp>
        <p:nvSpPr>
          <p:cNvPr id="17" name="Forma Livre 27">
            <a:extLst>
              <a:ext uri="{FF2B5EF4-FFF2-40B4-BE49-F238E27FC236}">
                <a16:creationId xmlns:a16="http://schemas.microsoft.com/office/drawing/2014/main" id="{EA836FDF-A082-8B79-1546-53386732C97F}"/>
              </a:ext>
            </a:extLst>
          </p:cNvPr>
          <p:cNvSpPr>
            <a:spLocks noChangeAspect="1"/>
          </p:cNvSpPr>
          <p:nvPr/>
        </p:nvSpPr>
        <p:spPr>
          <a:xfrm>
            <a:off x="4055679" y="5327690"/>
            <a:ext cx="1318321" cy="1318321"/>
          </a:xfrm>
          <a:custGeom>
            <a:avLst/>
            <a:gdLst>
              <a:gd name="connsiteX0" fmla="*/ 382860 w 414720"/>
              <a:gd name="connsiteY0" fmla="*/ 414720 h 414720"/>
              <a:gd name="connsiteX1" fmla="*/ 351000 w 414720"/>
              <a:gd name="connsiteY1" fmla="*/ 382860 h 414720"/>
              <a:gd name="connsiteX2" fmla="*/ 378000 w 414720"/>
              <a:gd name="connsiteY2" fmla="*/ 351365 h 414720"/>
              <a:gd name="connsiteX3" fmla="*/ 378000 w 414720"/>
              <a:gd name="connsiteY3" fmla="*/ 306720 h 414720"/>
              <a:gd name="connsiteX4" fmla="*/ 279720 w 414720"/>
              <a:gd name="connsiteY4" fmla="*/ 306720 h 414720"/>
              <a:gd name="connsiteX5" fmla="*/ 279720 w 414720"/>
              <a:gd name="connsiteY5" fmla="*/ 351365 h 414720"/>
              <a:gd name="connsiteX6" fmla="*/ 306720 w 414720"/>
              <a:gd name="connsiteY6" fmla="*/ 382860 h 414720"/>
              <a:gd name="connsiteX7" fmla="*/ 274860 w 414720"/>
              <a:gd name="connsiteY7" fmla="*/ 414720 h 414720"/>
              <a:gd name="connsiteX8" fmla="*/ 243000 w 414720"/>
              <a:gd name="connsiteY8" fmla="*/ 382860 h 414720"/>
              <a:gd name="connsiteX9" fmla="*/ 270000 w 414720"/>
              <a:gd name="connsiteY9" fmla="*/ 351365 h 414720"/>
              <a:gd name="connsiteX10" fmla="*/ 270000 w 414720"/>
              <a:gd name="connsiteY10" fmla="*/ 301860 h 414720"/>
              <a:gd name="connsiteX11" fmla="*/ 274860 w 414720"/>
              <a:gd name="connsiteY11" fmla="*/ 297000 h 414720"/>
              <a:gd name="connsiteX12" fmla="*/ 323906 w 414720"/>
              <a:gd name="connsiteY12" fmla="*/ 297000 h 414720"/>
              <a:gd name="connsiteX13" fmla="*/ 323906 w 414720"/>
              <a:gd name="connsiteY13" fmla="*/ 239220 h 414720"/>
              <a:gd name="connsiteX14" fmla="*/ 247860 w 414720"/>
              <a:gd name="connsiteY14" fmla="*/ 239220 h 414720"/>
              <a:gd name="connsiteX15" fmla="*/ 243000 w 414720"/>
              <a:gd name="connsiteY15" fmla="*/ 234360 h 414720"/>
              <a:gd name="connsiteX16" fmla="*/ 243000 w 414720"/>
              <a:gd name="connsiteY16" fmla="*/ 180360 h 414720"/>
              <a:gd name="connsiteX17" fmla="*/ 247860 w 414720"/>
              <a:gd name="connsiteY17" fmla="*/ 175500 h 414720"/>
              <a:gd name="connsiteX18" fmla="*/ 324000 w 414720"/>
              <a:gd name="connsiteY18" fmla="*/ 175500 h 414720"/>
              <a:gd name="connsiteX19" fmla="*/ 324000 w 414720"/>
              <a:gd name="connsiteY19" fmla="*/ 117720 h 414720"/>
              <a:gd name="connsiteX20" fmla="*/ 90720 w 414720"/>
              <a:gd name="connsiteY20" fmla="*/ 117720 h 414720"/>
              <a:gd name="connsiteX21" fmla="*/ 90720 w 414720"/>
              <a:gd name="connsiteY21" fmla="*/ 175500 h 414720"/>
              <a:gd name="connsiteX22" fmla="*/ 166860 w 414720"/>
              <a:gd name="connsiteY22" fmla="*/ 175500 h 414720"/>
              <a:gd name="connsiteX23" fmla="*/ 171720 w 414720"/>
              <a:gd name="connsiteY23" fmla="*/ 180360 h 414720"/>
              <a:gd name="connsiteX24" fmla="*/ 171720 w 414720"/>
              <a:gd name="connsiteY24" fmla="*/ 234360 h 414720"/>
              <a:gd name="connsiteX25" fmla="*/ 166860 w 414720"/>
              <a:gd name="connsiteY25" fmla="*/ 239220 h 414720"/>
              <a:gd name="connsiteX26" fmla="*/ 90720 w 414720"/>
              <a:gd name="connsiteY26" fmla="*/ 239220 h 414720"/>
              <a:gd name="connsiteX27" fmla="*/ 90720 w 414720"/>
              <a:gd name="connsiteY27" fmla="*/ 296987 h 414720"/>
              <a:gd name="connsiteX28" fmla="*/ 139860 w 414720"/>
              <a:gd name="connsiteY28" fmla="*/ 296987 h 414720"/>
              <a:gd name="connsiteX29" fmla="*/ 144720 w 414720"/>
              <a:gd name="connsiteY29" fmla="*/ 301847 h 414720"/>
              <a:gd name="connsiteX30" fmla="*/ 144720 w 414720"/>
              <a:gd name="connsiteY30" fmla="*/ 351351 h 414720"/>
              <a:gd name="connsiteX31" fmla="*/ 171720 w 414720"/>
              <a:gd name="connsiteY31" fmla="*/ 382847 h 414720"/>
              <a:gd name="connsiteX32" fmla="*/ 139860 w 414720"/>
              <a:gd name="connsiteY32" fmla="*/ 414707 h 414720"/>
              <a:gd name="connsiteX33" fmla="*/ 108000 w 414720"/>
              <a:gd name="connsiteY33" fmla="*/ 382860 h 414720"/>
              <a:gd name="connsiteX34" fmla="*/ 135000 w 414720"/>
              <a:gd name="connsiteY34" fmla="*/ 351365 h 414720"/>
              <a:gd name="connsiteX35" fmla="*/ 135000 w 414720"/>
              <a:gd name="connsiteY35" fmla="*/ 306720 h 414720"/>
              <a:gd name="connsiteX36" fmla="*/ 36720 w 414720"/>
              <a:gd name="connsiteY36" fmla="*/ 306720 h 414720"/>
              <a:gd name="connsiteX37" fmla="*/ 36720 w 414720"/>
              <a:gd name="connsiteY37" fmla="*/ 351365 h 414720"/>
              <a:gd name="connsiteX38" fmla="*/ 63720 w 414720"/>
              <a:gd name="connsiteY38" fmla="*/ 382860 h 414720"/>
              <a:gd name="connsiteX39" fmla="*/ 31860 w 414720"/>
              <a:gd name="connsiteY39" fmla="*/ 414720 h 414720"/>
              <a:gd name="connsiteX40" fmla="*/ 0 w 414720"/>
              <a:gd name="connsiteY40" fmla="*/ 382860 h 414720"/>
              <a:gd name="connsiteX41" fmla="*/ 27000 w 414720"/>
              <a:gd name="connsiteY41" fmla="*/ 351365 h 414720"/>
              <a:gd name="connsiteX42" fmla="*/ 27000 w 414720"/>
              <a:gd name="connsiteY42" fmla="*/ 301860 h 414720"/>
              <a:gd name="connsiteX43" fmla="*/ 31860 w 414720"/>
              <a:gd name="connsiteY43" fmla="*/ 297000 h 414720"/>
              <a:gd name="connsiteX44" fmla="*/ 81000 w 414720"/>
              <a:gd name="connsiteY44" fmla="*/ 297000 h 414720"/>
              <a:gd name="connsiteX45" fmla="*/ 81000 w 414720"/>
              <a:gd name="connsiteY45" fmla="*/ 239220 h 414720"/>
              <a:gd name="connsiteX46" fmla="*/ 4860 w 414720"/>
              <a:gd name="connsiteY46" fmla="*/ 239220 h 414720"/>
              <a:gd name="connsiteX47" fmla="*/ 0 w 414720"/>
              <a:gd name="connsiteY47" fmla="*/ 234360 h 414720"/>
              <a:gd name="connsiteX48" fmla="*/ 0 w 414720"/>
              <a:gd name="connsiteY48" fmla="*/ 180360 h 414720"/>
              <a:gd name="connsiteX49" fmla="*/ 4860 w 414720"/>
              <a:gd name="connsiteY49" fmla="*/ 175500 h 414720"/>
              <a:gd name="connsiteX50" fmla="*/ 81000 w 414720"/>
              <a:gd name="connsiteY50" fmla="*/ 175500 h 414720"/>
              <a:gd name="connsiteX51" fmla="*/ 81000 w 414720"/>
              <a:gd name="connsiteY51" fmla="*/ 112860 h 414720"/>
              <a:gd name="connsiteX52" fmla="*/ 85860 w 414720"/>
              <a:gd name="connsiteY52" fmla="*/ 108000 h 414720"/>
              <a:gd name="connsiteX53" fmla="*/ 202500 w 414720"/>
              <a:gd name="connsiteY53" fmla="*/ 108000 h 414720"/>
              <a:gd name="connsiteX54" fmla="*/ 202500 w 414720"/>
              <a:gd name="connsiteY54" fmla="*/ 63720 h 414720"/>
              <a:gd name="connsiteX55" fmla="*/ 4860 w 414720"/>
              <a:gd name="connsiteY55" fmla="*/ 63720 h 414720"/>
              <a:gd name="connsiteX56" fmla="*/ 0 w 414720"/>
              <a:gd name="connsiteY56" fmla="*/ 58860 h 414720"/>
              <a:gd name="connsiteX57" fmla="*/ 0 w 414720"/>
              <a:gd name="connsiteY57" fmla="*/ 4860 h 414720"/>
              <a:gd name="connsiteX58" fmla="*/ 4860 w 414720"/>
              <a:gd name="connsiteY58" fmla="*/ 0 h 414720"/>
              <a:gd name="connsiteX59" fmla="*/ 409860 w 414720"/>
              <a:gd name="connsiteY59" fmla="*/ 0 h 414720"/>
              <a:gd name="connsiteX60" fmla="*/ 414720 w 414720"/>
              <a:gd name="connsiteY60" fmla="*/ 4860 h 414720"/>
              <a:gd name="connsiteX61" fmla="*/ 414720 w 414720"/>
              <a:gd name="connsiteY61" fmla="*/ 58860 h 414720"/>
              <a:gd name="connsiteX62" fmla="*/ 409860 w 414720"/>
              <a:gd name="connsiteY62" fmla="*/ 63720 h 414720"/>
              <a:gd name="connsiteX63" fmla="*/ 212220 w 414720"/>
              <a:gd name="connsiteY63" fmla="*/ 63720 h 414720"/>
              <a:gd name="connsiteX64" fmla="*/ 212220 w 414720"/>
              <a:gd name="connsiteY64" fmla="*/ 108000 h 414720"/>
              <a:gd name="connsiteX65" fmla="*/ 328860 w 414720"/>
              <a:gd name="connsiteY65" fmla="*/ 108000 h 414720"/>
              <a:gd name="connsiteX66" fmla="*/ 333720 w 414720"/>
              <a:gd name="connsiteY66" fmla="*/ 112860 h 414720"/>
              <a:gd name="connsiteX67" fmla="*/ 333720 w 414720"/>
              <a:gd name="connsiteY67" fmla="*/ 175500 h 414720"/>
              <a:gd name="connsiteX68" fmla="*/ 409860 w 414720"/>
              <a:gd name="connsiteY68" fmla="*/ 175500 h 414720"/>
              <a:gd name="connsiteX69" fmla="*/ 414720 w 414720"/>
              <a:gd name="connsiteY69" fmla="*/ 180360 h 414720"/>
              <a:gd name="connsiteX70" fmla="*/ 414720 w 414720"/>
              <a:gd name="connsiteY70" fmla="*/ 234360 h 414720"/>
              <a:gd name="connsiteX71" fmla="*/ 409860 w 414720"/>
              <a:gd name="connsiteY71" fmla="*/ 239220 h 414720"/>
              <a:gd name="connsiteX72" fmla="*/ 333639 w 414720"/>
              <a:gd name="connsiteY72" fmla="*/ 239220 h 414720"/>
              <a:gd name="connsiteX73" fmla="*/ 333639 w 414720"/>
              <a:gd name="connsiteY73" fmla="*/ 296987 h 414720"/>
              <a:gd name="connsiteX74" fmla="*/ 382860 w 414720"/>
              <a:gd name="connsiteY74" fmla="*/ 296987 h 414720"/>
              <a:gd name="connsiteX75" fmla="*/ 387720 w 414720"/>
              <a:gd name="connsiteY75" fmla="*/ 301847 h 414720"/>
              <a:gd name="connsiteX76" fmla="*/ 387720 w 414720"/>
              <a:gd name="connsiteY76" fmla="*/ 351351 h 414720"/>
              <a:gd name="connsiteX77" fmla="*/ 414720 w 414720"/>
              <a:gd name="connsiteY77" fmla="*/ 382847 h 414720"/>
              <a:gd name="connsiteX78" fmla="*/ 382860 w 414720"/>
              <a:gd name="connsiteY78" fmla="*/ 414720 h 414720"/>
              <a:gd name="connsiteX79" fmla="*/ 382860 w 414720"/>
              <a:gd name="connsiteY79" fmla="*/ 360720 h 414720"/>
              <a:gd name="connsiteX80" fmla="*/ 360720 w 414720"/>
              <a:gd name="connsiteY80" fmla="*/ 382860 h 414720"/>
              <a:gd name="connsiteX81" fmla="*/ 382860 w 414720"/>
              <a:gd name="connsiteY81" fmla="*/ 405000 h 414720"/>
              <a:gd name="connsiteX82" fmla="*/ 405000 w 414720"/>
              <a:gd name="connsiteY82" fmla="*/ 382860 h 414720"/>
              <a:gd name="connsiteX83" fmla="*/ 382860 w 414720"/>
              <a:gd name="connsiteY83" fmla="*/ 360720 h 414720"/>
              <a:gd name="connsiteX84" fmla="*/ 274860 w 414720"/>
              <a:gd name="connsiteY84" fmla="*/ 360720 h 414720"/>
              <a:gd name="connsiteX85" fmla="*/ 252720 w 414720"/>
              <a:gd name="connsiteY85" fmla="*/ 382860 h 414720"/>
              <a:gd name="connsiteX86" fmla="*/ 274860 w 414720"/>
              <a:gd name="connsiteY86" fmla="*/ 405000 h 414720"/>
              <a:gd name="connsiteX87" fmla="*/ 297000 w 414720"/>
              <a:gd name="connsiteY87" fmla="*/ 382860 h 414720"/>
              <a:gd name="connsiteX88" fmla="*/ 274860 w 414720"/>
              <a:gd name="connsiteY88" fmla="*/ 360720 h 414720"/>
              <a:gd name="connsiteX89" fmla="*/ 139860 w 414720"/>
              <a:gd name="connsiteY89" fmla="*/ 360720 h 414720"/>
              <a:gd name="connsiteX90" fmla="*/ 117720 w 414720"/>
              <a:gd name="connsiteY90" fmla="*/ 382860 h 414720"/>
              <a:gd name="connsiteX91" fmla="*/ 139860 w 414720"/>
              <a:gd name="connsiteY91" fmla="*/ 405000 h 414720"/>
              <a:gd name="connsiteX92" fmla="*/ 162000 w 414720"/>
              <a:gd name="connsiteY92" fmla="*/ 382860 h 414720"/>
              <a:gd name="connsiteX93" fmla="*/ 139860 w 414720"/>
              <a:gd name="connsiteY93" fmla="*/ 360720 h 414720"/>
              <a:gd name="connsiteX94" fmla="*/ 31860 w 414720"/>
              <a:gd name="connsiteY94" fmla="*/ 360720 h 414720"/>
              <a:gd name="connsiteX95" fmla="*/ 9720 w 414720"/>
              <a:gd name="connsiteY95" fmla="*/ 382860 h 414720"/>
              <a:gd name="connsiteX96" fmla="*/ 31860 w 414720"/>
              <a:gd name="connsiteY96" fmla="*/ 405000 h 414720"/>
              <a:gd name="connsiteX97" fmla="*/ 54000 w 414720"/>
              <a:gd name="connsiteY97" fmla="*/ 382860 h 414720"/>
              <a:gd name="connsiteX98" fmla="*/ 31860 w 414720"/>
              <a:gd name="connsiteY98" fmla="*/ 360720 h 414720"/>
              <a:gd name="connsiteX99" fmla="*/ 329130 w 414720"/>
              <a:gd name="connsiteY99" fmla="*/ 229500 h 414720"/>
              <a:gd name="connsiteX100" fmla="*/ 405000 w 414720"/>
              <a:gd name="connsiteY100" fmla="*/ 229500 h 414720"/>
              <a:gd name="connsiteX101" fmla="*/ 405000 w 414720"/>
              <a:gd name="connsiteY101" fmla="*/ 185220 h 414720"/>
              <a:gd name="connsiteX102" fmla="*/ 252720 w 414720"/>
              <a:gd name="connsiteY102" fmla="*/ 185220 h 414720"/>
              <a:gd name="connsiteX103" fmla="*/ 252720 w 414720"/>
              <a:gd name="connsiteY103" fmla="*/ 229500 h 414720"/>
              <a:gd name="connsiteX104" fmla="*/ 328401 w 414720"/>
              <a:gd name="connsiteY104" fmla="*/ 229500 h 414720"/>
              <a:gd name="connsiteX105" fmla="*/ 329130 w 414720"/>
              <a:gd name="connsiteY105" fmla="*/ 229500 h 414720"/>
              <a:gd name="connsiteX106" fmla="*/ 86225 w 414720"/>
              <a:gd name="connsiteY106" fmla="*/ 229500 h 414720"/>
              <a:gd name="connsiteX107" fmla="*/ 162000 w 414720"/>
              <a:gd name="connsiteY107" fmla="*/ 229500 h 414720"/>
              <a:gd name="connsiteX108" fmla="*/ 162000 w 414720"/>
              <a:gd name="connsiteY108" fmla="*/ 185220 h 414720"/>
              <a:gd name="connsiteX109" fmla="*/ 9720 w 414720"/>
              <a:gd name="connsiteY109" fmla="*/ 185220 h 414720"/>
              <a:gd name="connsiteX110" fmla="*/ 9720 w 414720"/>
              <a:gd name="connsiteY110" fmla="*/ 229500 h 414720"/>
              <a:gd name="connsiteX111" fmla="*/ 85496 w 414720"/>
              <a:gd name="connsiteY111" fmla="*/ 229500 h 414720"/>
              <a:gd name="connsiteX112" fmla="*/ 86225 w 414720"/>
              <a:gd name="connsiteY112" fmla="*/ 229500 h 414720"/>
              <a:gd name="connsiteX113" fmla="*/ 9720 w 414720"/>
              <a:gd name="connsiteY113" fmla="*/ 54000 h 414720"/>
              <a:gd name="connsiteX114" fmla="*/ 405000 w 414720"/>
              <a:gd name="connsiteY114" fmla="*/ 54000 h 414720"/>
              <a:gd name="connsiteX115" fmla="*/ 405000 w 414720"/>
              <a:gd name="connsiteY115" fmla="*/ 9720 h 414720"/>
              <a:gd name="connsiteX116" fmla="*/ 9720 w 414720"/>
              <a:gd name="connsiteY116" fmla="*/ 9720 h 414720"/>
              <a:gd name="connsiteX117" fmla="*/ 9720 w 414720"/>
              <a:gd name="connsiteY117" fmla="*/ 54000 h 41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14720" h="414720">
                <a:moveTo>
                  <a:pt x="382860" y="414720"/>
                </a:moveTo>
                <a:cubicBezTo>
                  <a:pt x="365283" y="414720"/>
                  <a:pt x="351000" y="400424"/>
                  <a:pt x="351000" y="382860"/>
                </a:cubicBezTo>
                <a:cubicBezTo>
                  <a:pt x="351000" y="366944"/>
                  <a:pt x="362732" y="353714"/>
                  <a:pt x="378000" y="351365"/>
                </a:cubicBezTo>
                <a:lnTo>
                  <a:pt x="378000" y="306720"/>
                </a:lnTo>
                <a:lnTo>
                  <a:pt x="279720" y="306720"/>
                </a:lnTo>
                <a:lnTo>
                  <a:pt x="279720" y="351365"/>
                </a:lnTo>
                <a:cubicBezTo>
                  <a:pt x="294989" y="353714"/>
                  <a:pt x="306720" y="366944"/>
                  <a:pt x="306720" y="382860"/>
                </a:cubicBezTo>
                <a:cubicBezTo>
                  <a:pt x="306720" y="400437"/>
                  <a:pt x="292424" y="414720"/>
                  <a:pt x="274860" y="414720"/>
                </a:cubicBezTo>
                <a:cubicBezTo>
                  <a:pt x="257296" y="414720"/>
                  <a:pt x="243000" y="400424"/>
                  <a:pt x="243000" y="382860"/>
                </a:cubicBezTo>
                <a:cubicBezTo>
                  <a:pt x="243000" y="366944"/>
                  <a:pt x="254732" y="353714"/>
                  <a:pt x="270000" y="351365"/>
                </a:cubicBezTo>
                <a:lnTo>
                  <a:pt x="270000" y="301860"/>
                </a:lnTo>
                <a:cubicBezTo>
                  <a:pt x="270000" y="299174"/>
                  <a:pt x="272174" y="297000"/>
                  <a:pt x="274860" y="297000"/>
                </a:cubicBezTo>
                <a:lnTo>
                  <a:pt x="323906" y="297000"/>
                </a:lnTo>
                <a:lnTo>
                  <a:pt x="323906" y="239220"/>
                </a:lnTo>
                <a:lnTo>
                  <a:pt x="247860" y="239220"/>
                </a:lnTo>
                <a:cubicBezTo>
                  <a:pt x="245174" y="239220"/>
                  <a:pt x="243000" y="237046"/>
                  <a:pt x="243000" y="234360"/>
                </a:cubicBezTo>
                <a:lnTo>
                  <a:pt x="243000" y="180360"/>
                </a:lnTo>
                <a:cubicBezTo>
                  <a:pt x="243000" y="177674"/>
                  <a:pt x="245174" y="175500"/>
                  <a:pt x="247860" y="175500"/>
                </a:cubicBezTo>
                <a:lnTo>
                  <a:pt x="324000" y="175500"/>
                </a:lnTo>
                <a:lnTo>
                  <a:pt x="324000" y="117720"/>
                </a:lnTo>
                <a:lnTo>
                  <a:pt x="90720" y="117720"/>
                </a:lnTo>
                <a:lnTo>
                  <a:pt x="90720" y="175500"/>
                </a:lnTo>
                <a:lnTo>
                  <a:pt x="166860" y="175500"/>
                </a:lnTo>
                <a:cubicBezTo>
                  <a:pt x="169547" y="175500"/>
                  <a:pt x="171720" y="177674"/>
                  <a:pt x="171720" y="180360"/>
                </a:cubicBezTo>
                <a:lnTo>
                  <a:pt x="171720" y="234360"/>
                </a:lnTo>
                <a:cubicBezTo>
                  <a:pt x="171720" y="237046"/>
                  <a:pt x="169547" y="239220"/>
                  <a:pt x="166860" y="239220"/>
                </a:cubicBezTo>
                <a:lnTo>
                  <a:pt x="90720" y="239220"/>
                </a:lnTo>
                <a:lnTo>
                  <a:pt x="90720" y="296987"/>
                </a:lnTo>
                <a:lnTo>
                  <a:pt x="139860" y="296987"/>
                </a:lnTo>
                <a:cubicBezTo>
                  <a:pt x="142547" y="296987"/>
                  <a:pt x="144720" y="299160"/>
                  <a:pt x="144720" y="301847"/>
                </a:cubicBezTo>
                <a:lnTo>
                  <a:pt x="144720" y="351351"/>
                </a:lnTo>
                <a:cubicBezTo>
                  <a:pt x="159989" y="353700"/>
                  <a:pt x="171720" y="366930"/>
                  <a:pt x="171720" y="382847"/>
                </a:cubicBezTo>
                <a:cubicBezTo>
                  <a:pt x="171720" y="400424"/>
                  <a:pt x="157424" y="414707"/>
                  <a:pt x="139860" y="414707"/>
                </a:cubicBezTo>
                <a:cubicBezTo>
                  <a:pt x="122297" y="414707"/>
                  <a:pt x="108000" y="400437"/>
                  <a:pt x="108000" y="382860"/>
                </a:cubicBezTo>
                <a:cubicBezTo>
                  <a:pt x="108000" y="366944"/>
                  <a:pt x="119732" y="353714"/>
                  <a:pt x="135000" y="351365"/>
                </a:cubicBezTo>
                <a:lnTo>
                  <a:pt x="135000" y="306720"/>
                </a:lnTo>
                <a:lnTo>
                  <a:pt x="36720" y="306720"/>
                </a:lnTo>
                <a:lnTo>
                  <a:pt x="36720" y="351365"/>
                </a:lnTo>
                <a:cubicBezTo>
                  <a:pt x="51989" y="353714"/>
                  <a:pt x="63720" y="366944"/>
                  <a:pt x="63720" y="382860"/>
                </a:cubicBezTo>
                <a:cubicBezTo>
                  <a:pt x="63720" y="400437"/>
                  <a:pt x="49424" y="414720"/>
                  <a:pt x="31860" y="414720"/>
                </a:cubicBezTo>
                <a:cubicBezTo>
                  <a:pt x="14297" y="414720"/>
                  <a:pt x="0" y="400437"/>
                  <a:pt x="0" y="382860"/>
                </a:cubicBezTo>
                <a:cubicBezTo>
                  <a:pt x="0" y="366944"/>
                  <a:pt x="11731" y="353714"/>
                  <a:pt x="27000" y="351365"/>
                </a:cubicBezTo>
                <a:lnTo>
                  <a:pt x="27000" y="301860"/>
                </a:lnTo>
                <a:cubicBezTo>
                  <a:pt x="27000" y="299174"/>
                  <a:pt x="29174" y="297000"/>
                  <a:pt x="31860" y="297000"/>
                </a:cubicBezTo>
                <a:lnTo>
                  <a:pt x="81000" y="297000"/>
                </a:lnTo>
                <a:lnTo>
                  <a:pt x="81000" y="239220"/>
                </a:lnTo>
                <a:lnTo>
                  <a:pt x="4860" y="239220"/>
                </a:lnTo>
                <a:cubicBezTo>
                  <a:pt x="2174" y="239220"/>
                  <a:pt x="0" y="237046"/>
                  <a:pt x="0" y="234360"/>
                </a:cubicBezTo>
                <a:lnTo>
                  <a:pt x="0" y="180360"/>
                </a:lnTo>
                <a:cubicBezTo>
                  <a:pt x="0" y="177674"/>
                  <a:pt x="2174" y="175500"/>
                  <a:pt x="4860" y="175500"/>
                </a:cubicBezTo>
                <a:lnTo>
                  <a:pt x="81000" y="175500"/>
                </a:lnTo>
                <a:lnTo>
                  <a:pt x="81000" y="112860"/>
                </a:lnTo>
                <a:cubicBezTo>
                  <a:pt x="81000" y="110173"/>
                  <a:pt x="83174" y="108000"/>
                  <a:pt x="85860" y="108000"/>
                </a:cubicBezTo>
                <a:lnTo>
                  <a:pt x="202500" y="108000"/>
                </a:lnTo>
                <a:lnTo>
                  <a:pt x="202500" y="63720"/>
                </a:lnTo>
                <a:lnTo>
                  <a:pt x="4860" y="63720"/>
                </a:lnTo>
                <a:cubicBezTo>
                  <a:pt x="2174" y="63720"/>
                  <a:pt x="0" y="61547"/>
                  <a:pt x="0" y="58860"/>
                </a:cubicBezTo>
                <a:lnTo>
                  <a:pt x="0" y="4860"/>
                </a:lnTo>
                <a:cubicBezTo>
                  <a:pt x="0" y="2174"/>
                  <a:pt x="2174" y="0"/>
                  <a:pt x="4860" y="0"/>
                </a:cubicBezTo>
                <a:lnTo>
                  <a:pt x="409860" y="0"/>
                </a:lnTo>
                <a:cubicBezTo>
                  <a:pt x="412547" y="0"/>
                  <a:pt x="414720" y="2174"/>
                  <a:pt x="414720" y="4860"/>
                </a:cubicBezTo>
                <a:lnTo>
                  <a:pt x="414720" y="58860"/>
                </a:lnTo>
                <a:cubicBezTo>
                  <a:pt x="414720" y="61547"/>
                  <a:pt x="412547" y="63720"/>
                  <a:pt x="409860" y="63720"/>
                </a:cubicBezTo>
                <a:lnTo>
                  <a:pt x="212220" y="63720"/>
                </a:lnTo>
                <a:lnTo>
                  <a:pt x="212220" y="108000"/>
                </a:lnTo>
                <a:lnTo>
                  <a:pt x="328860" y="108000"/>
                </a:lnTo>
                <a:cubicBezTo>
                  <a:pt x="331547" y="108000"/>
                  <a:pt x="333720" y="110173"/>
                  <a:pt x="333720" y="112860"/>
                </a:cubicBezTo>
                <a:lnTo>
                  <a:pt x="333720" y="175500"/>
                </a:lnTo>
                <a:lnTo>
                  <a:pt x="409860" y="175500"/>
                </a:lnTo>
                <a:cubicBezTo>
                  <a:pt x="412547" y="175500"/>
                  <a:pt x="414720" y="177674"/>
                  <a:pt x="414720" y="180360"/>
                </a:cubicBezTo>
                <a:lnTo>
                  <a:pt x="414720" y="234360"/>
                </a:lnTo>
                <a:cubicBezTo>
                  <a:pt x="414720" y="237046"/>
                  <a:pt x="412547" y="239220"/>
                  <a:pt x="409860" y="239220"/>
                </a:cubicBezTo>
                <a:lnTo>
                  <a:pt x="333639" y="239220"/>
                </a:lnTo>
                <a:lnTo>
                  <a:pt x="333639" y="296987"/>
                </a:lnTo>
                <a:lnTo>
                  <a:pt x="382860" y="296987"/>
                </a:lnTo>
                <a:cubicBezTo>
                  <a:pt x="385547" y="296987"/>
                  <a:pt x="387720" y="299160"/>
                  <a:pt x="387720" y="301847"/>
                </a:cubicBezTo>
                <a:lnTo>
                  <a:pt x="387720" y="351351"/>
                </a:lnTo>
                <a:cubicBezTo>
                  <a:pt x="402989" y="353700"/>
                  <a:pt x="414720" y="366930"/>
                  <a:pt x="414720" y="382847"/>
                </a:cubicBezTo>
                <a:cubicBezTo>
                  <a:pt x="414720" y="400437"/>
                  <a:pt x="400437" y="414720"/>
                  <a:pt x="382860" y="414720"/>
                </a:cubicBezTo>
                <a:close/>
                <a:moveTo>
                  <a:pt x="382860" y="360720"/>
                </a:moveTo>
                <a:cubicBezTo>
                  <a:pt x="370656" y="360720"/>
                  <a:pt x="360720" y="370643"/>
                  <a:pt x="360720" y="382860"/>
                </a:cubicBezTo>
                <a:cubicBezTo>
                  <a:pt x="360720" y="395078"/>
                  <a:pt x="370643" y="405000"/>
                  <a:pt x="382860" y="405000"/>
                </a:cubicBezTo>
                <a:cubicBezTo>
                  <a:pt x="395078" y="405000"/>
                  <a:pt x="405000" y="395078"/>
                  <a:pt x="405000" y="382860"/>
                </a:cubicBezTo>
                <a:cubicBezTo>
                  <a:pt x="405000" y="370643"/>
                  <a:pt x="395064" y="360720"/>
                  <a:pt x="382860" y="360720"/>
                </a:cubicBezTo>
                <a:close/>
                <a:moveTo>
                  <a:pt x="274860" y="360720"/>
                </a:moveTo>
                <a:cubicBezTo>
                  <a:pt x="262656" y="360720"/>
                  <a:pt x="252720" y="370643"/>
                  <a:pt x="252720" y="382860"/>
                </a:cubicBezTo>
                <a:cubicBezTo>
                  <a:pt x="252720" y="395078"/>
                  <a:pt x="262643" y="405000"/>
                  <a:pt x="274860" y="405000"/>
                </a:cubicBezTo>
                <a:cubicBezTo>
                  <a:pt x="287078" y="405000"/>
                  <a:pt x="297000" y="395078"/>
                  <a:pt x="297000" y="382860"/>
                </a:cubicBezTo>
                <a:cubicBezTo>
                  <a:pt x="297000" y="370643"/>
                  <a:pt x="287064" y="360720"/>
                  <a:pt x="274860" y="360720"/>
                </a:cubicBezTo>
                <a:close/>
                <a:moveTo>
                  <a:pt x="139860" y="360720"/>
                </a:moveTo>
                <a:cubicBezTo>
                  <a:pt x="127656" y="360720"/>
                  <a:pt x="117720" y="370643"/>
                  <a:pt x="117720" y="382860"/>
                </a:cubicBezTo>
                <a:cubicBezTo>
                  <a:pt x="117720" y="395078"/>
                  <a:pt x="127656" y="405000"/>
                  <a:pt x="139860" y="405000"/>
                </a:cubicBezTo>
                <a:cubicBezTo>
                  <a:pt x="152064" y="405000"/>
                  <a:pt x="162000" y="395078"/>
                  <a:pt x="162000" y="382860"/>
                </a:cubicBezTo>
                <a:cubicBezTo>
                  <a:pt x="162000" y="370643"/>
                  <a:pt x="152064" y="360720"/>
                  <a:pt x="139860" y="360720"/>
                </a:cubicBezTo>
                <a:close/>
                <a:moveTo>
                  <a:pt x="31860" y="360720"/>
                </a:moveTo>
                <a:cubicBezTo>
                  <a:pt x="19656" y="360720"/>
                  <a:pt x="9720" y="370643"/>
                  <a:pt x="9720" y="382860"/>
                </a:cubicBezTo>
                <a:cubicBezTo>
                  <a:pt x="9720" y="395078"/>
                  <a:pt x="19656" y="405000"/>
                  <a:pt x="31860" y="405000"/>
                </a:cubicBezTo>
                <a:cubicBezTo>
                  <a:pt x="44064" y="405000"/>
                  <a:pt x="54000" y="395064"/>
                  <a:pt x="54000" y="382860"/>
                </a:cubicBezTo>
                <a:cubicBezTo>
                  <a:pt x="54000" y="370656"/>
                  <a:pt x="44064" y="360720"/>
                  <a:pt x="31860" y="360720"/>
                </a:cubicBezTo>
                <a:close/>
                <a:moveTo>
                  <a:pt x="329130" y="229500"/>
                </a:moveTo>
                <a:lnTo>
                  <a:pt x="405000" y="229500"/>
                </a:lnTo>
                <a:lnTo>
                  <a:pt x="405000" y="185220"/>
                </a:lnTo>
                <a:lnTo>
                  <a:pt x="252720" y="185220"/>
                </a:lnTo>
                <a:lnTo>
                  <a:pt x="252720" y="229500"/>
                </a:lnTo>
                <a:lnTo>
                  <a:pt x="328401" y="229500"/>
                </a:lnTo>
                <a:cubicBezTo>
                  <a:pt x="328644" y="229500"/>
                  <a:pt x="328887" y="229500"/>
                  <a:pt x="329130" y="229500"/>
                </a:cubicBezTo>
                <a:close/>
                <a:moveTo>
                  <a:pt x="86225" y="229500"/>
                </a:moveTo>
                <a:lnTo>
                  <a:pt x="162000" y="229500"/>
                </a:lnTo>
                <a:lnTo>
                  <a:pt x="162000" y="185220"/>
                </a:lnTo>
                <a:lnTo>
                  <a:pt x="9720" y="185220"/>
                </a:lnTo>
                <a:lnTo>
                  <a:pt x="9720" y="229500"/>
                </a:lnTo>
                <a:lnTo>
                  <a:pt x="85496" y="229500"/>
                </a:lnTo>
                <a:cubicBezTo>
                  <a:pt x="85739" y="229500"/>
                  <a:pt x="85982" y="229500"/>
                  <a:pt x="86225" y="229500"/>
                </a:cubicBezTo>
                <a:close/>
                <a:moveTo>
                  <a:pt x="9720" y="54000"/>
                </a:moveTo>
                <a:lnTo>
                  <a:pt x="405000" y="54000"/>
                </a:lnTo>
                <a:lnTo>
                  <a:pt x="405000" y="9720"/>
                </a:lnTo>
                <a:lnTo>
                  <a:pt x="9720" y="9720"/>
                </a:lnTo>
                <a:lnTo>
                  <a:pt x="9720" y="54000"/>
                </a:lnTo>
                <a:close/>
              </a:path>
            </a:pathLst>
          </a:custGeom>
          <a:solidFill>
            <a:schemeClr val="tx1"/>
          </a:solidFill>
          <a:ln w="13395" cap="flat">
            <a:noFill/>
            <a:prstDash val="solid"/>
            <a:miter/>
          </a:ln>
        </p:spPr>
        <p:txBody>
          <a:bodyPr rtlCol="0" anchor="ctr"/>
          <a:lstStyle/>
          <a:p>
            <a:endParaRPr lang="en-US" dirty="0"/>
          </a:p>
        </p:txBody>
      </p:sp>
      <p:sp>
        <p:nvSpPr>
          <p:cNvPr id="19" name="TextBox 18">
            <a:extLst>
              <a:ext uri="{FF2B5EF4-FFF2-40B4-BE49-F238E27FC236}">
                <a16:creationId xmlns:a16="http://schemas.microsoft.com/office/drawing/2014/main" id="{378E03DD-A406-DC38-D482-3D59C7BEB8D2}"/>
              </a:ext>
            </a:extLst>
          </p:cNvPr>
          <p:cNvSpPr txBox="1"/>
          <p:nvPr/>
        </p:nvSpPr>
        <p:spPr>
          <a:xfrm>
            <a:off x="6701257" y="1131935"/>
            <a:ext cx="4495305" cy="215444"/>
          </a:xfrm>
          <a:prstGeom prst="rect">
            <a:avLst/>
          </a:prstGeom>
          <a:noFill/>
        </p:spPr>
        <p:txBody>
          <a:bodyPr wrap="square" lIns="0" rtlCol="0">
            <a:spAutoFit/>
          </a:bodyPr>
          <a:lstStyle/>
          <a:p>
            <a:pPr algn="ctr" defTabSz="183145">
              <a:defRPr/>
            </a:pPr>
            <a:r>
              <a:rPr lang="en-US" sz="800" dirty="0">
                <a:solidFill>
                  <a:schemeClr val="bg1"/>
                </a:solidFill>
                <a:ea typeface="IBM Plex Sans" charset="0"/>
                <a:cs typeface="Arial" panose="020B0604020202020204" pitchFamily="34" charset="0"/>
              </a:rPr>
              <a:t>IBM Cloud | Amazon Web Services | Microsoft Azure | Google Cloud | On-premises hardware</a:t>
            </a:r>
          </a:p>
        </p:txBody>
      </p:sp>
      <p:sp>
        <p:nvSpPr>
          <p:cNvPr id="22" name="TextBox 21">
            <a:extLst>
              <a:ext uri="{FF2B5EF4-FFF2-40B4-BE49-F238E27FC236}">
                <a16:creationId xmlns:a16="http://schemas.microsoft.com/office/drawing/2014/main" id="{AE9A47B5-66FE-E950-DCDC-7EF6D7531917}"/>
              </a:ext>
            </a:extLst>
          </p:cNvPr>
          <p:cNvSpPr txBox="1"/>
          <p:nvPr/>
        </p:nvSpPr>
        <p:spPr>
          <a:xfrm>
            <a:off x="12021015" y="9277815"/>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
        <p:nvSpPr>
          <p:cNvPr id="23" name="TextBox 22">
            <a:extLst>
              <a:ext uri="{FF2B5EF4-FFF2-40B4-BE49-F238E27FC236}">
                <a16:creationId xmlns:a16="http://schemas.microsoft.com/office/drawing/2014/main" id="{0654E418-180A-4AB3-4347-BEC06EE406F3}"/>
              </a:ext>
            </a:extLst>
          </p:cNvPr>
          <p:cNvSpPr txBox="1"/>
          <p:nvPr/>
        </p:nvSpPr>
        <p:spPr>
          <a:xfrm>
            <a:off x="3893601" y="7019627"/>
            <a:ext cx="1642476" cy="307777"/>
          </a:xfrm>
          <a:prstGeom prst="rect">
            <a:avLst/>
          </a:prstGeom>
          <a:noFill/>
          <a:ln>
            <a:noFill/>
          </a:ln>
        </p:spPr>
        <p:txBody>
          <a:bodyPr wrap="square" lIns="0" tIns="0" rIns="0" bIns="0" rtlCol="0">
            <a:spAutoFit/>
          </a:bodyPr>
          <a:lstStyle/>
          <a:p>
            <a:pPr algn="ctr" defTabSz="685766">
              <a:defRPr/>
            </a:pPr>
            <a:r>
              <a:rPr lang="en-US" sz="2000" dirty="0">
                <a:latin typeface="IBM Plex Sans Light" panose="020B0403050203000203" pitchFamily="34" charset="0"/>
              </a:rPr>
              <a:t>Data Fabric</a:t>
            </a:r>
          </a:p>
        </p:txBody>
      </p:sp>
      <p:sp>
        <p:nvSpPr>
          <p:cNvPr id="24" name="TextBox 23">
            <a:extLst>
              <a:ext uri="{FF2B5EF4-FFF2-40B4-BE49-F238E27FC236}">
                <a16:creationId xmlns:a16="http://schemas.microsoft.com/office/drawing/2014/main" id="{9B3053AD-4507-F452-CD54-6F58E032F019}"/>
              </a:ext>
            </a:extLst>
          </p:cNvPr>
          <p:cNvSpPr txBox="1"/>
          <p:nvPr/>
        </p:nvSpPr>
        <p:spPr>
          <a:xfrm>
            <a:off x="6295329" y="7019626"/>
            <a:ext cx="1642476" cy="615553"/>
          </a:xfrm>
          <a:prstGeom prst="rect">
            <a:avLst/>
          </a:prstGeom>
          <a:noFill/>
          <a:ln>
            <a:noFill/>
          </a:ln>
        </p:spPr>
        <p:txBody>
          <a:bodyPr wrap="square" lIns="0" tIns="0" rIns="0" bIns="0" rtlCol="0">
            <a:spAutoFit/>
          </a:bodyPr>
          <a:lstStyle/>
          <a:p>
            <a:pPr algn="ctr" defTabSz="685766">
              <a:defRPr/>
            </a:pPr>
            <a:r>
              <a:rPr lang="en-US" sz="2000" dirty="0">
                <a:latin typeface="IBM Plex Sans Light" panose="020B0403050203000203" pitchFamily="34" charset="0"/>
              </a:rPr>
              <a:t>Business Analytics</a:t>
            </a:r>
          </a:p>
        </p:txBody>
      </p:sp>
      <p:sp>
        <p:nvSpPr>
          <p:cNvPr id="25" name="TextBox 24">
            <a:extLst>
              <a:ext uri="{FF2B5EF4-FFF2-40B4-BE49-F238E27FC236}">
                <a16:creationId xmlns:a16="http://schemas.microsoft.com/office/drawing/2014/main" id="{81D51568-CC33-B8BB-F844-F13752D44361}"/>
              </a:ext>
            </a:extLst>
          </p:cNvPr>
          <p:cNvSpPr txBox="1"/>
          <p:nvPr/>
        </p:nvSpPr>
        <p:spPr>
          <a:xfrm>
            <a:off x="8666812" y="7019626"/>
            <a:ext cx="1642476" cy="615553"/>
          </a:xfrm>
          <a:prstGeom prst="rect">
            <a:avLst/>
          </a:prstGeom>
          <a:noFill/>
          <a:ln>
            <a:noFill/>
          </a:ln>
        </p:spPr>
        <p:txBody>
          <a:bodyPr wrap="square" lIns="0" tIns="0" rIns="0" bIns="0" rtlCol="0">
            <a:spAutoFit/>
          </a:bodyPr>
          <a:lstStyle/>
          <a:p>
            <a:pPr algn="ctr" defTabSz="685766">
              <a:defRPr/>
            </a:pPr>
            <a:r>
              <a:rPr lang="en-US" sz="2000" dirty="0">
                <a:latin typeface="IBM Plex Sans Light" panose="020B0403050203000203" pitchFamily="34" charset="0"/>
              </a:rPr>
              <a:t>Customer Care</a:t>
            </a:r>
          </a:p>
        </p:txBody>
      </p:sp>
      <p:sp>
        <p:nvSpPr>
          <p:cNvPr id="26" name="Rectangle 25">
            <a:extLst>
              <a:ext uri="{FF2B5EF4-FFF2-40B4-BE49-F238E27FC236}">
                <a16:creationId xmlns:a16="http://schemas.microsoft.com/office/drawing/2014/main" id="{BDFD5A78-18F9-2D33-532C-CCA6EC2AED85}"/>
              </a:ext>
            </a:extLst>
          </p:cNvPr>
          <p:cNvSpPr/>
          <p:nvPr/>
        </p:nvSpPr>
        <p:spPr bwMode="auto">
          <a:xfrm>
            <a:off x="544842" y="8865646"/>
            <a:ext cx="11081818" cy="3966539"/>
          </a:xfrm>
          <a:prstGeom prst="rect">
            <a:avLst/>
          </a:prstGeom>
          <a:solidFill>
            <a:schemeClr val="tx2">
              <a:lumMod val="50000"/>
              <a:lumOff val="50000"/>
            </a:schemeClr>
          </a:solidFill>
          <a:ln w="158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buSzPct val="100000"/>
              <a:defRPr/>
            </a:pPr>
            <a:r>
              <a:rPr lang="en-US" kern="100" dirty="0">
                <a:solidFill>
                  <a:schemeClr val="bg1"/>
                </a:solidFill>
                <a:cs typeface="Times New Roman" panose="02020603050405020304" pitchFamily="18" charset="0"/>
              </a:rPr>
              <a:t>Hybrid cloud platform</a:t>
            </a:r>
          </a:p>
        </p:txBody>
      </p:sp>
      <p:pic>
        <p:nvPicPr>
          <p:cNvPr id="8" name="Picture 7" descr="A picture containing drawing, plate&#10;&#10;Description automatically generated">
            <a:extLst>
              <a:ext uri="{FF2B5EF4-FFF2-40B4-BE49-F238E27FC236}">
                <a16:creationId xmlns:a16="http://schemas.microsoft.com/office/drawing/2014/main" id="{1184FB2E-25E7-4CEB-C7E1-A213C7D755DC}"/>
              </a:ext>
            </a:extLst>
          </p:cNvPr>
          <p:cNvPicPr>
            <a:picLocks noChangeAspect="1"/>
          </p:cNvPicPr>
          <p:nvPr/>
        </p:nvPicPr>
        <p:blipFill>
          <a:blip r:embed="rId4"/>
          <a:stretch>
            <a:fillRect/>
          </a:stretch>
        </p:blipFill>
        <p:spPr>
          <a:xfrm>
            <a:off x="1006257" y="10728311"/>
            <a:ext cx="3049422" cy="1033486"/>
          </a:xfrm>
          <a:prstGeom prst="rect">
            <a:avLst/>
          </a:prstGeom>
        </p:spPr>
      </p:pic>
      <p:sp>
        <p:nvSpPr>
          <p:cNvPr id="28" name="TextBox 27">
            <a:extLst>
              <a:ext uri="{FF2B5EF4-FFF2-40B4-BE49-F238E27FC236}">
                <a16:creationId xmlns:a16="http://schemas.microsoft.com/office/drawing/2014/main" id="{431D775A-C535-EC7D-E158-83447CF42DCA}"/>
              </a:ext>
            </a:extLst>
          </p:cNvPr>
          <p:cNvSpPr txBox="1"/>
          <p:nvPr/>
        </p:nvSpPr>
        <p:spPr>
          <a:xfrm>
            <a:off x="6119214" y="10027605"/>
            <a:ext cx="5095196" cy="243489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7912">
              <a:lnSpc>
                <a:spcPct val="110000"/>
              </a:lnSpc>
              <a:buSzPct val="100000"/>
              <a:defRPr/>
            </a:pPr>
            <a:r>
              <a:rPr lang="en-US" sz="2800" dirty="0">
                <a:solidFill>
                  <a:schemeClr val="bg1"/>
                </a:solidFill>
                <a:ea typeface="IBM Plex Sans" charset="0"/>
                <a:cs typeface="Arial" panose="020B0604020202020204" pitchFamily="34" charset="0"/>
              </a:rPr>
              <a:t>IBM Cloud </a:t>
            </a:r>
          </a:p>
          <a:p>
            <a:pPr defTabSz="2437912">
              <a:lnSpc>
                <a:spcPct val="110000"/>
              </a:lnSpc>
              <a:buSzPct val="100000"/>
              <a:defRPr/>
            </a:pPr>
            <a:r>
              <a:rPr lang="en-US" sz="2800" dirty="0">
                <a:solidFill>
                  <a:schemeClr val="bg1"/>
                </a:solidFill>
                <a:ea typeface="IBM Plex Sans" charset="0"/>
                <a:cs typeface="Arial" panose="020B0604020202020204" pitchFamily="34" charset="0"/>
              </a:rPr>
              <a:t>Amazon Web Services </a:t>
            </a:r>
          </a:p>
          <a:p>
            <a:pPr defTabSz="2437912">
              <a:lnSpc>
                <a:spcPct val="110000"/>
              </a:lnSpc>
              <a:buSzPct val="100000"/>
              <a:defRPr/>
            </a:pPr>
            <a:r>
              <a:rPr lang="en-US" sz="2800" dirty="0">
                <a:solidFill>
                  <a:schemeClr val="bg1"/>
                </a:solidFill>
                <a:ea typeface="IBM Plex Sans" charset="0"/>
                <a:cs typeface="Arial" panose="020B0604020202020204" pitchFamily="34" charset="0"/>
              </a:rPr>
              <a:t>Microsoft Azure </a:t>
            </a:r>
          </a:p>
          <a:p>
            <a:pPr defTabSz="2437912">
              <a:lnSpc>
                <a:spcPct val="110000"/>
              </a:lnSpc>
              <a:buSzPct val="100000"/>
              <a:defRPr/>
            </a:pPr>
            <a:r>
              <a:rPr lang="en-US" sz="2800" dirty="0">
                <a:solidFill>
                  <a:schemeClr val="bg1"/>
                </a:solidFill>
                <a:ea typeface="IBM Plex Sans" charset="0"/>
                <a:cs typeface="Arial" panose="020B0604020202020204" pitchFamily="34" charset="0"/>
              </a:rPr>
              <a:t>Google Cloud </a:t>
            </a:r>
          </a:p>
          <a:p>
            <a:pPr defTabSz="2437912">
              <a:lnSpc>
                <a:spcPct val="110000"/>
              </a:lnSpc>
              <a:buSzPct val="100000"/>
              <a:defRPr/>
            </a:pPr>
            <a:r>
              <a:rPr lang="en-US" sz="2800" dirty="0">
                <a:solidFill>
                  <a:schemeClr val="bg1"/>
                </a:solidFill>
                <a:ea typeface="IBM Plex Sans" charset="0"/>
                <a:cs typeface="Arial" panose="020B0604020202020204" pitchFamily="34" charset="0"/>
              </a:rPr>
              <a:t>On-premises hardware</a:t>
            </a:r>
          </a:p>
        </p:txBody>
      </p:sp>
    </p:spTree>
    <p:extLst>
      <p:ext uri="{BB962C8B-B14F-4D97-AF65-F5344CB8AC3E}">
        <p14:creationId xmlns:p14="http://schemas.microsoft.com/office/powerpoint/2010/main" val="27546769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6B733-01D2-76FF-06DC-2F5D97538519}"/>
              </a:ext>
            </a:extLst>
          </p:cNvPr>
          <p:cNvSpPr>
            <a:spLocks noGrp="1"/>
          </p:cNvSpPr>
          <p:nvPr>
            <p:ph type="title"/>
          </p:nvPr>
        </p:nvSpPr>
        <p:spPr>
          <a:xfrm>
            <a:off x="576072" y="384048"/>
            <a:ext cx="18352008" cy="2859087"/>
          </a:xfrm>
        </p:spPr>
        <p:txBody>
          <a:bodyPr/>
          <a:lstStyle/>
          <a:p>
            <a:r>
              <a:rPr lang="en-US" dirty="0"/>
              <a:t>Cloud Pak for Data v4.8 Packaging</a:t>
            </a:r>
            <a:br>
              <a:rPr lang="en-US" dirty="0"/>
            </a:br>
            <a:r>
              <a:rPr lang="en-US" sz="4800" dirty="0"/>
              <a:t>Details on Base Platform Services, Cartridges, &amp; Express Parts</a:t>
            </a:r>
            <a:endParaRPr lang="en-US" dirty="0"/>
          </a:p>
        </p:txBody>
      </p:sp>
      <p:pic>
        <p:nvPicPr>
          <p:cNvPr id="3" name="Picture 2">
            <a:extLst>
              <a:ext uri="{FF2B5EF4-FFF2-40B4-BE49-F238E27FC236}">
                <a16:creationId xmlns:a16="http://schemas.microsoft.com/office/drawing/2014/main" id="{97950FCB-94A4-6E47-1F65-B150277BECF3}"/>
              </a:ext>
            </a:extLst>
          </p:cNvPr>
          <p:cNvPicPr>
            <a:picLocks noChangeAspect="1"/>
          </p:cNvPicPr>
          <p:nvPr/>
        </p:nvPicPr>
        <p:blipFill rotWithShape="1">
          <a:blip r:embed="rId3"/>
          <a:srcRect l="-1" t="13037" r="18896"/>
          <a:stretch/>
        </p:blipFill>
        <p:spPr>
          <a:xfrm>
            <a:off x="576072" y="3129696"/>
            <a:ext cx="3562254" cy="3728303"/>
          </a:xfrm>
          <a:prstGeom prst="rect">
            <a:avLst/>
          </a:prstGeom>
        </p:spPr>
      </p:pic>
      <p:pic>
        <p:nvPicPr>
          <p:cNvPr id="4" name="Picture 3">
            <a:extLst>
              <a:ext uri="{FF2B5EF4-FFF2-40B4-BE49-F238E27FC236}">
                <a16:creationId xmlns:a16="http://schemas.microsoft.com/office/drawing/2014/main" id="{F2F3AC5F-C0F2-CB23-538A-B9F87C3C633A}"/>
              </a:ext>
            </a:extLst>
          </p:cNvPr>
          <p:cNvPicPr>
            <a:picLocks noChangeAspect="1"/>
          </p:cNvPicPr>
          <p:nvPr/>
        </p:nvPicPr>
        <p:blipFill rotWithShape="1">
          <a:blip r:embed="rId4"/>
          <a:srcRect l="26537" t="8534" r="51851" b="8147"/>
          <a:stretch/>
        </p:blipFill>
        <p:spPr>
          <a:xfrm>
            <a:off x="10156710" y="3129697"/>
            <a:ext cx="2119769" cy="3371125"/>
          </a:xfrm>
          <a:prstGeom prst="roundRect">
            <a:avLst>
              <a:gd name="adj" fmla="val 42293"/>
            </a:avLst>
          </a:prstGeom>
        </p:spPr>
      </p:pic>
      <p:pic>
        <p:nvPicPr>
          <p:cNvPr id="5" name="Picture 4">
            <a:extLst>
              <a:ext uri="{FF2B5EF4-FFF2-40B4-BE49-F238E27FC236}">
                <a16:creationId xmlns:a16="http://schemas.microsoft.com/office/drawing/2014/main" id="{1EE46F23-DD7F-8551-DA9F-B0EB0DAF7252}"/>
              </a:ext>
            </a:extLst>
          </p:cNvPr>
          <p:cNvPicPr>
            <a:picLocks noChangeAspect="1"/>
          </p:cNvPicPr>
          <p:nvPr/>
        </p:nvPicPr>
        <p:blipFill rotWithShape="1">
          <a:blip r:embed="rId4"/>
          <a:srcRect l="26537" t="8534" r="51851" b="8147"/>
          <a:stretch/>
        </p:blipFill>
        <p:spPr>
          <a:xfrm>
            <a:off x="17538018" y="3129697"/>
            <a:ext cx="2119769" cy="3371124"/>
          </a:xfrm>
          <a:prstGeom prst="roundRect">
            <a:avLst>
              <a:gd name="adj" fmla="val 42293"/>
            </a:avLst>
          </a:prstGeom>
        </p:spPr>
      </p:pic>
      <p:sp>
        <p:nvSpPr>
          <p:cNvPr id="6" name="TextBox 5">
            <a:extLst>
              <a:ext uri="{FF2B5EF4-FFF2-40B4-BE49-F238E27FC236}">
                <a16:creationId xmlns:a16="http://schemas.microsoft.com/office/drawing/2014/main" id="{5B6449E5-6111-439B-AC6A-543041E4F6BC}"/>
              </a:ext>
            </a:extLst>
          </p:cNvPr>
          <p:cNvSpPr txBox="1"/>
          <p:nvPr/>
        </p:nvSpPr>
        <p:spPr>
          <a:xfrm>
            <a:off x="4195334" y="3255390"/>
            <a:ext cx="4754880" cy="1950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dirty="0">
                <a:cs typeface="Arial" panose="020B0604020202020204" pitchFamily="34" charset="0"/>
              </a:rPr>
              <a:t>Cloud Pak for Data </a:t>
            </a:r>
            <a:r>
              <a:rPr lang="en-US" dirty="0">
                <a:solidFill>
                  <a:schemeClr val="accent1"/>
                </a:solidFill>
                <a:cs typeface="Arial" panose="020B0604020202020204" pitchFamily="34" charset="0"/>
              </a:rPr>
              <a:t>Base Platform Services</a:t>
            </a:r>
          </a:p>
        </p:txBody>
      </p:sp>
      <p:sp>
        <p:nvSpPr>
          <p:cNvPr id="7" name="TextBox 6">
            <a:extLst>
              <a:ext uri="{FF2B5EF4-FFF2-40B4-BE49-F238E27FC236}">
                <a16:creationId xmlns:a16="http://schemas.microsoft.com/office/drawing/2014/main" id="{483A05D6-872F-1A01-F66D-6F1CDBB46348}"/>
              </a:ext>
            </a:extLst>
          </p:cNvPr>
          <p:cNvSpPr txBox="1"/>
          <p:nvPr/>
        </p:nvSpPr>
        <p:spPr>
          <a:xfrm>
            <a:off x="12454538" y="3243135"/>
            <a:ext cx="4754880" cy="1950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dirty="0">
                <a:cs typeface="Arial" panose="020B0604020202020204" pitchFamily="34" charset="0"/>
              </a:rPr>
              <a:t>Cloud Pak for Data </a:t>
            </a:r>
            <a:r>
              <a:rPr lang="en-US" dirty="0">
                <a:solidFill>
                  <a:schemeClr val="accent1"/>
                </a:solidFill>
                <a:cs typeface="Arial" panose="020B0604020202020204" pitchFamily="34" charset="0"/>
              </a:rPr>
              <a:t>Cartridges</a:t>
            </a:r>
          </a:p>
        </p:txBody>
      </p:sp>
      <p:sp>
        <p:nvSpPr>
          <p:cNvPr id="8" name="TextBox 7">
            <a:extLst>
              <a:ext uri="{FF2B5EF4-FFF2-40B4-BE49-F238E27FC236}">
                <a16:creationId xmlns:a16="http://schemas.microsoft.com/office/drawing/2014/main" id="{397E59B1-EA45-8422-F8D6-02851F0821B2}"/>
              </a:ext>
            </a:extLst>
          </p:cNvPr>
          <p:cNvSpPr txBox="1"/>
          <p:nvPr/>
        </p:nvSpPr>
        <p:spPr>
          <a:xfrm>
            <a:off x="19958569" y="3243135"/>
            <a:ext cx="4153316" cy="1950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dirty="0">
                <a:cs typeface="Arial" panose="020B0604020202020204" pitchFamily="34" charset="0"/>
              </a:rPr>
              <a:t>Cloud Pak for Data </a:t>
            </a:r>
            <a:r>
              <a:rPr lang="en-US" dirty="0">
                <a:solidFill>
                  <a:schemeClr val="accent1"/>
                </a:solidFill>
                <a:cs typeface="Arial" panose="020B0604020202020204" pitchFamily="34" charset="0"/>
              </a:rPr>
              <a:t>Express</a:t>
            </a:r>
          </a:p>
        </p:txBody>
      </p:sp>
      <p:sp>
        <p:nvSpPr>
          <p:cNvPr id="9" name="TextBox 8">
            <a:extLst>
              <a:ext uri="{FF2B5EF4-FFF2-40B4-BE49-F238E27FC236}">
                <a16:creationId xmlns:a16="http://schemas.microsoft.com/office/drawing/2014/main" id="{6CDAB44C-A8BE-01C8-6188-10E2F37DBEEF}"/>
              </a:ext>
            </a:extLst>
          </p:cNvPr>
          <p:cNvSpPr txBox="1"/>
          <p:nvPr/>
        </p:nvSpPr>
        <p:spPr>
          <a:xfrm>
            <a:off x="576072" y="6870254"/>
            <a:ext cx="4754880" cy="5474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Aft>
                <a:spcPts val="1000"/>
              </a:spcAft>
              <a:buSzPct val="100000"/>
            </a:pPr>
            <a:r>
              <a:rPr lang="en-US" sz="2600" dirty="0">
                <a:solidFill>
                  <a:schemeClr val="accent1"/>
                </a:solidFill>
                <a:cs typeface="Arial" panose="020B0604020202020204" pitchFamily="34" charset="0"/>
              </a:rPr>
              <a:t>AI Factsheets</a:t>
            </a:r>
          </a:p>
          <a:p>
            <a:pPr algn="l" defTabSz="2438400">
              <a:spcAft>
                <a:spcPts val="1000"/>
              </a:spcAft>
              <a:buSzPct val="100000"/>
            </a:pPr>
            <a:r>
              <a:rPr lang="en-US" sz="2600" dirty="0">
                <a:solidFill>
                  <a:schemeClr val="accent1"/>
                </a:solidFill>
                <a:cs typeface="Arial" panose="020B0604020202020204" pitchFamily="34" charset="0"/>
              </a:rPr>
              <a:t>Analytics Engine for Apache Spark</a:t>
            </a:r>
          </a:p>
          <a:p>
            <a:pPr algn="l" defTabSz="2438400">
              <a:spcAft>
                <a:spcPts val="1000"/>
              </a:spcAft>
              <a:buSzPct val="100000"/>
            </a:pPr>
            <a:r>
              <a:rPr lang="en-US" sz="2600" dirty="0">
                <a:solidFill>
                  <a:schemeClr val="accent1"/>
                </a:solidFill>
                <a:cs typeface="Arial" panose="020B0604020202020204" pitchFamily="34" charset="0"/>
              </a:rPr>
              <a:t>Data Management Console</a:t>
            </a:r>
          </a:p>
          <a:p>
            <a:pPr algn="l" defTabSz="2438400">
              <a:spcAft>
                <a:spcPts val="1000"/>
              </a:spcAft>
              <a:buSzPct val="100000"/>
            </a:pPr>
            <a:r>
              <a:rPr lang="en-US" sz="2600" dirty="0">
                <a:solidFill>
                  <a:schemeClr val="accent1"/>
                </a:solidFill>
                <a:cs typeface="Arial" panose="020B0604020202020204" pitchFamily="34" charset="0"/>
              </a:rPr>
              <a:t>Data Privacy</a:t>
            </a:r>
          </a:p>
          <a:p>
            <a:pPr algn="l" defTabSz="2438400">
              <a:spcAft>
                <a:spcPts val="1000"/>
              </a:spcAft>
              <a:buSzPct val="100000"/>
            </a:pPr>
            <a:r>
              <a:rPr lang="en-US" sz="2600" dirty="0">
                <a:solidFill>
                  <a:schemeClr val="accent1"/>
                </a:solidFill>
                <a:cs typeface="Arial" panose="020B0604020202020204" pitchFamily="34" charset="0"/>
              </a:rPr>
              <a:t>Db2 Warehouse*</a:t>
            </a:r>
          </a:p>
          <a:p>
            <a:pPr algn="l" defTabSz="2438400">
              <a:spcAft>
                <a:spcPts val="1000"/>
              </a:spcAft>
              <a:buSzPct val="100000"/>
            </a:pPr>
            <a:r>
              <a:rPr lang="en-US" sz="2600" dirty="0">
                <a:solidFill>
                  <a:schemeClr val="accent1"/>
                </a:solidFill>
                <a:cs typeface="Arial" panose="020B0604020202020204" pitchFamily="34" charset="0"/>
              </a:rPr>
              <a:t>Db2 BigSQL</a:t>
            </a:r>
          </a:p>
          <a:p>
            <a:pPr algn="l" defTabSz="2438400">
              <a:spcAft>
                <a:spcPts val="1000"/>
              </a:spcAft>
              <a:buSzPct val="100000"/>
            </a:pPr>
            <a:r>
              <a:rPr lang="en-US" sz="2600" dirty="0">
                <a:solidFill>
                  <a:schemeClr val="accent1"/>
                </a:solidFill>
                <a:cs typeface="Arial" panose="020B0604020202020204" pitchFamily="34" charset="0"/>
              </a:rPr>
              <a:t>Decision Optimization</a:t>
            </a:r>
          </a:p>
          <a:p>
            <a:pPr algn="l" defTabSz="2438400">
              <a:spcAft>
                <a:spcPts val="1000"/>
              </a:spcAft>
              <a:buSzPct val="100000"/>
            </a:pPr>
            <a:r>
              <a:rPr lang="en-US" sz="2600" dirty="0">
                <a:solidFill>
                  <a:schemeClr val="accent1"/>
                </a:solidFill>
                <a:cs typeface="Arial" panose="020B0604020202020204" pitchFamily="34" charset="0"/>
              </a:rPr>
              <a:t>Hadoop Execution Engine</a:t>
            </a:r>
          </a:p>
          <a:p>
            <a:pPr algn="l" defTabSz="2438400">
              <a:spcAft>
                <a:spcPts val="1000"/>
              </a:spcAft>
              <a:buSzPct val="100000"/>
            </a:pPr>
            <a:r>
              <a:rPr lang="en-US" sz="2600" dirty="0">
                <a:solidFill>
                  <a:schemeClr val="accent1"/>
                </a:solidFill>
                <a:cs typeface="Arial" panose="020B0604020202020204" pitchFamily="34" charset="0"/>
              </a:rPr>
              <a:t>IBM Match 360</a:t>
            </a:r>
          </a:p>
          <a:p>
            <a:pPr algn="l" defTabSz="2438400">
              <a:spcAft>
                <a:spcPts val="1000"/>
              </a:spcAft>
              <a:buSzPct val="100000"/>
            </a:pPr>
            <a:r>
              <a:rPr lang="en-US" sz="2600" dirty="0">
                <a:solidFill>
                  <a:schemeClr val="accent1"/>
                </a:solidFill>
                <a:cs typeface="Arial" panose="020B0604020202020204" pitchFamily="34" charset="0"/>
              </a:rPr>
              <a:t>SPSS Modeler</a:t>
            </a:r>
          </a:p>
          <a:p>
            <a:pPr algn="l" defTabSz="2438400">
              <a:buSzPct val="100000"/>
            </a:pPr>
            <a:endParaRPr lang="en-US" sz="2600" dirty="0">
              <a:solidFill>
                <a:schemeClr val="accent1"/>
              </a:solidFill>
              <a:cs typeface="Arial" panose="020B0604020202020204" pitchFamily="34" charset="0"/>
            </a:endParaRPr>
          </a:p>
        </p:txBody>
      </p:sp>
      <p:sp>
        <p:nvSpPr>
          <p:cNvPr id="10" name="TextBox 9">
            <a:extLst>
              <a:ext uri="{FF2B5EF4-FFF2-40B4-BE49-F238E27FC236}">
                <a16:creationId xmlns:a16="http://schemas.microsoft.com/office/drawing/2014/main" id="{5BAA46CA-EA07-C100-786D-BA6C3EB2C1B4}"/>
              </a:ext>
            </a:extLst>
          </p:cNvPr>
          <p:cNvSpPr txBox="1"/>
          <p:nvPr/>
        </p:nvSpPr>
        <p:spPr>
          <a:xfrm>
            <a:off x="5330952" y="6870254"/>
            <a:ext cx="4319281" cy="5474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Aft>
                <a:spcPts val="1000"/>
              </a:spcAft>
              <a:buSzPct val="100000"/>
            </a:pPr>
            <a:r>
              <a:rPr lang="en-US" sz="2600" dirty="0">
                <a:solidFill>
                  <a:schemeClr val="accent1"/>
                </a:solidFill>
                <a:cs typeface="Arial" panose="020B0604020202020204" pitchFamily="34" charset="0"/>
              </a:rPr>
              <a:t>IBM Knowledge Catalog</a:t>
            </a:r>
          </a:p>
          <a:p>
            <a:pPr algn="l" defTabSz="2438400">
              <a:spcAft>
                <a:spcPts val="1000"/>
              </a:spcAft>
              <a:buSzPct val="100000"/>
            </a:pPr>
            <a:r>
              <a:rPr lang="en-US" sz="2600" dirty="0">
                <a:solidFill>
                  <a:schemeClr val="accent1"/>
                </a:solidFill>
                <a:cs typeface="Arial" panose="020B0604020202020204" pitchFamily="34" charset="0"/>
              </a:rPr>
              <a:t>Watson Machine Learning Accelerator</a:t>
            </a:r>
          </a:p>
          <a:p>
            <a:pPr algn="l" defTabSz="2438400">
              <a:spcAft>
                <a:spcPts val="1000"/>
              </a:spcAft>
              <a:buSzPct val="100000"/>
            </a:pPr>
            <a:r>
              <a:rPr lang="en-US" sz="2600" dirty="0">
                <a:solidFill>
                  <a:schemeClr val="accent1"/>
                </a:solidFill>
                <a:cs typeface="Arial" panose="020B0604020202020204" pitchFamily="34" charset="0"/>
              </a:rPr>
              <a:t>Watson Machine Learning (including AutoAI)</a:t>
            </a:r>
          </a:p>
          <a:p>
            <a:pPr algn="l" defTabSz="2438400">
              <a:spcAft>
                <a:spcPts val="1000"/>
              </a:spcAft>
              <a:buSzPct val="100000"/>
            </a:pPr>
            <a:r>
              <a:rPr lang="en-US" sz="2600" dirty="0">
                <a:solidFill>
                  <a:schemeClr val="accent1"/>
                </a:solidFill>
                <a:cs typeface="Arial" panose="020B0604020202020204" pitchFamily="34" charset="0"/>
              </a:rPr>
              <a:t>Watson OpenScale</a:t>
            </a:r>
          </a:p>
          <a:p>
            <a:pPr algn="l" defTabSz="2438400">
              <a:spcAft>
                <a:spcPts val="1000"/>
              </a:spcAft>
              <a:buSzPct val="100000"/>
            </a:pPr>
            <a:r>
              <a:rPr lang="en-US" sz="2600" dirty="0">
                <a:solidFill>
                  <a:schemeClr val="accent1"/>
                </a:solidFill>
                <a:cs typeface="Arial" panose="020B0604020202020204" pitchFamily="34" charset="0"/>
              </a:rPr>
              <a:t>Watson Pipelines</a:t>
            </a:r>
          </a:p>
          <a:p>
            <a:pPr algn="l" defTabSz="2438400">
              <a:spcAft>
                <a:spcPts val="1000"/>
              </a:spcAft>
              <a:buSzPct val="100000"/>
            </a:pPr>
            <a:r>
              <a:rPr lang="en-US" sz="2600" dirty="0">
                <a:solidFill>
                  <a:schemeClr val="accent1"/>
                </a:solidFill>
                <a:cs typeface="Arial" panose="020B0604020202020204" pitchFamily="34" charset="0"/>
              </a:rPr>
              <a:t>Watson Studio (including Data Refinery</a:t>
            </a:r>
          </a:p>
        </p:txBody>
      </p:sp>
      <p:sp>
        <p:nvSpPr>
          <p:cNvPr id="11" name="TextBox 10">
            <a:extLst>
              <a:ext uri="{FF2B5EF4-FFF2-40B4-BE49-F238E27FC236}">
                <a16:creationId xmlns:a16="http://schemas.microsoft.com/office/drawing/2014/main" id="{59531A19-4493-E0FA-98FC-6BBD11DA8050}"/>
              </a:ext>
            </a:extLst>
          </p:cNvPr>
          <p:cNvSpPr txBox="1"/>
          <p:nvPr/>
        </p:nvSpPr>
        <p:spPr>
          <a:xfrm>
            <a:off x="10568213" y="6857999"/>
            <a:ext cx="3772650" cy="5474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Aft>
                <a:spcPts val="1000"/>
              </a:spcAft>
              <a:buSzPct val="100000"/>
            </a:pPr>
            <a:r>
              <a:rPr lang="en-US" sz="2600" dirty="0">
                <a:solidFill>
                  <a:schemeClr val="tx2">
                    <a:lumMod val="65000"/>
                    <a:lumOff val="35000"/>
                  </a:schemeClr>
                </a:solidFill>
                <a:cs typeface="Arial" panose="020B0604020202020204" pitchFamily="34" charset="0"/>
              </a:rPr>
              <a:t>AI Governance**</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Cognos Analytics</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Cognos Dashboards</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Data Replication</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DataStage</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Db2</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Db2 Warehouse*</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Financial Crimes Insights</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Financial Services Workbench</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Information Server</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Informix</a:t>
            </a:r>
          </a:p>
          <a:p>
            <a:pPr algn="l" defTabSz="2438400">
              <a:buSzPct val="100000"/>
            </a:pPr>
            <a:endParaRPr lang="en-US" sz="2600" dirty="0">
              <a:solidFill>
                <a:schemeClr val="tx2">
                  <a:lumMod val="65000"/>
                  <a:lumOff val="35000"/>
                </a:schemeClr>
              </a:solidFill>
              <a:cs typeface="Arial" panose="020B0604020202020204" pitchFamily="34" charset="0"/>
            </a:endParaRPr>
          </a:p>
        </p:txBody>
      </p:sp>
      <p:sp>
        <p:nvSpPr>
          <p:cNvPr id="12" name="TextBox 11">
            <a:extLst>
              <a:ext uri="{FF2B5EF4-FFF2-40B4-BE49-F238E27FC236}">
                <a16:creationId xmlns:a16="http://schemas.microsoft.com/office/drawing/2014/main" id="{5C675413-AFB2-F8D2-7F6B-1164E7AC45C4}"/>
              </a:ext>
            </a:extLst>
          </p:cNvPr>
          <p:cNvSpPr txBox="1"/>
          <p:nvPr/>
        </p:nvSpPr>
        <p:spPr>
          <a:xfrm>
            <a:off x="14405113" y="6870254"/>
            <a:ext cx="4065523" cy="5474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Aft>
                <a:spcPts val="1000"/>
              </a:spcAft>
              <a:buSzPct val="100000"/>
            </a:pPr>
            <a:r>
              <a:rPr lang="en-US" sz="2600" dirty="0">
                <a:solidFill>
                  <a:schemeClr val="tx2">
                    <a:lumMod val="65000"/>
                    <a:lumOff val="35000"/>
                  </a:schemeClr>
                </a:solidFill>
                <a:cs typeface="Arial" panose="020B0604020202020204" pitchFamily="34" charset="0"/>
              </a:rPr>
              <a:t>Knowledge Accelerators</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Manta</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Master Data Management</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Open Data for Industries</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OpenPages</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Planning Analytics</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Product Master</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Watson Assistant</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Watson Discovery</a:t>
            </a:r>
          </a:p>
          <a:p>
            <a:pPr algn="l" defTabSz="2438400">
              <a:spcAft>
                <a:spcPts val="1000"/>
              </a:spcAft>
              <a:buSzPct val="100000"/>
            </a:pPr>
            <a:r>
              <a:rPr lang="en-US" sz="2600" dirty="0">
                <a:solidFill>
                  <a:schemeClr val="tx2">
                    <a:lumMod val="65000"/>
                    <a:lumOff val="35000"/>
                  </a:schemeClr>
                </a:solidFill>
                <a:cs typeface="Arial" panose="020B0604020202020204" pitchFamily="34" charset="0"/>
              </a:rPr>
              <a:t>Watson Speech Services</a:t>
            </a:r>
          </a:p>
          <a:p>
            <a:pPr algn="l" defTabSz="2438400">
              <a:buSzPct val="100000"/>
            </a:pPr>
            <a:endParaRPr lang="en-US" sz="2600" dirty="0">
              <a:solidFill>
                <a:schemeClr val="tx2">
                  <a:lumMod val="65000"/>
                  <a:lumOff val="35000"/>
                </a:schemeClr>
              </a:solidFill>
              <a:cs typeface="Arial" panose="020B0604020202020204" pitchFamily="34" charset="0"/>
            </a:endParaRPr>
          </a:p>
        </p:txBody>
      </p:sp>
      <p:sp>
        <p:nvSpPr>
          <p:cNvPr id="13" name="TextBox 12">
            <a:extLst>
              <a:ext uri="{FF2B5EF4-FFF2-40B4-BE49-F238E27FC236}">
                <a16:creationId xmlns:a16="http://schemas.microsoft.com/office/drawing/2014/main" id="{719937E2-63DA-D540-5541-A848DEC168B3}"/>
              </a:ext>
            </a:extLst>
          </p:cNvPr>
          <p:cNvSpPr txBox="1"/>
          <p:nvPr/>
        </p:nvSpPr>
        <p:spPr>
          <a:xfrm>
            <a:off x="19657787" y="6870254"/>
            <a:ext cx="3693017" cy="5474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Aft>
                <a:spcPts val="1000"/>
              </a:spcAft>
              <a:buSzPct val="100000"/>
            </a:pPr>
            <a:r>
              <a:rPr lang="en-US" sz="2600" dirty="0">
                <a:solidFill>
                  <a:schemeClr val="accent1">
                    <a:lumMod val="50000"/>
                  </a:schemeClr>
                </a:solidFill>
                <a:cs typeface="Arial" panose="020B0604020202020204" pitchFamily="34" charset="0"/>
              </a:rPr>
              <a:t>ELT Pushdown Express</a:t>
            </a:r>
          </a:p>
          <a:p>
            <a:pPr algn="l" defTabSz="2438400">
              <a:spcAft>
                <a:spcPts val="1000"/>
              </a:spcAft>
              <a:buSzPct val="100000"/>
            </a:pPr>
            <a:r>
              <a:rPr lang="en-US" sz="2600" dirty="0">
                <a:solidFill>
                  <a:schemeClr val="accent1">
                    <a:lumMod val="50000"/>
                  </a:schemeClr>
                </a:solidFill>
                <a:cs typeface="Arial" panose="020B0604020202020204" pitchFamily="34" charset="0"/>
              </a:rPr>
              <a:t>Data Governance Express</a:t>
            </a:r>
          </a:p>
          <a:p>
            <a:pPr algn="l" defTabSz="2438400">
              <a:spcAft>
                <a:spcPts val="1000"/>
              </a:spcAft>
              <a:buSzPct val="100000"/>
            </a:pPr>
            <a:r>
              <a:rPr lang="en-US" sz="2600" dirty="0">
                <a:solidFill>
                  <a:schemeClr val="accent1">
                    <a:lumMod val="50000"/>
                  </a:schemeClr>
                </a:solidFill>
                <a:cs typeface="Arial" panose="020B0604020202020204" pitchFamily="34" charset="0"/>
              </a:rPr>
              <a:t>Data Science &amp; MLOps Express</a:t>
            </a:r>
          </a:p>
        </p:txBody>
      </p:sp>
      <p:sp>
        <p:nvSpPr>
          <p:cNvPr id="14" name="TextBox 13">
            <a:extLst>
              <a:ext uri="{FF2B5EF4-FFF2-40B4-BE49-F238E27FC236}">
                <a16:creationId xmlns:a16="http://schemas.microsoft.com/office/drawing/2014/main" id="{439CBEFA-1DD0-E8D0-3395-F5B8466F0F7E}"/>
              </a:ext>
            </a:extLst>
          </p:cNvPr>
          <p:cNvSpPr txBox="1"/>
          <p:nvPr/>
        </p:nvSpPr>
        <p:spPr>
          <a:xfrm>
            <a:off x="576072" y="12681778"/>
            <a:ext cx="9580638" cy="1300348"/>
          </a:xfrm>
          <a:prstGeom prst="rect">
            <a:avLst/>
          </a:prstGeom>
          <a:noFill/>
        </p:spPr>
        <p:txBody>
          <a:bodyPr wrap="square" lIns="68571" tIns="34286" rIns="68571" bIns="34286" rtlCol="0" anchor="t">
            <a:spAutoFit/>
          </a:bodyPr>
          <a:lstStyle/>
          <a:p>
            <a:pPr defTabSz="685663">
              <a:defRPr/>
            </a:pPr>
            <a:r>
              <a:rPr lang="en-US" sz="2000" dirty="0">
                <a:latin typeface="IBM Plex Sans Light" panose="020B0403050203000203" pitchFamily="34" charset="0"/>
              </a:rPr>
              <a:t>*Db2 Warehouse is available as a base service as a Cartridge (Cartridge list price is less than CP4D EE list price)</a:t>
            </a:r>
          </a:p>
          <a:p>
            <a:pPr defTabSz="685663">
              <a:defRPr/>
            </a:pPr>
            <a:r>
              <a:rPr lang="en-US" sz="2000" dirty="0">
                <a:latin typeface="IBM Plex Sans Light" panose="020B0403050203000203" pitchFamily="34" charset="0"/>
              </a:rPr>
              <a:t>**AI Governance is a bundle solution, not a cartridge</a:t>
            </a:r>
            <a:endParaRPr lang="en-US" sz="9600" dirty="0">
              <a:latin typeface="IBM Plex Sans Light" panose="020B0403050203000203" pitchFamily="34" charset="0"/>
            </a:endParaRPr>
          </a:p>
          <a:p>
            <a:pPr defTabSz="685663">
              <a:defRPr/>
            </a:pPr>
            <a:endParaRPr lang="en-US" sz="2000" dirty="0">
              <a:solidFill>
                <a:prstClr val="black"/>
              </a:solidFill>
              <a:latin typeface="IBM Plex Sans Light"/>
            </a:endParaRPr>
          </a:p>
        </p:txBody>
      </p:sp>
    </p:spTree>
    <p:extLst>
      <p:ext uri="{BB962C8B-B14F-4D97-AF65-F5344CB8AC3E}">
        <p14:creationId xmlns:p14="http://schemas.microsoft.com/office/powerpoint/2010/main" val="211531477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C81B1A-273D-73FF-CF74-1641636B3F68}"/>
              </a:ext>
            </a:extLst>
          </p:cNvPr>
          <p:cNvSpPr>
            <a:spLocks noGrp="1"/>
          </p:cNvSpPr>
          <p:nvPr>
            <p:ph type="title"/>
          </p:nvPr>
        </p:nvSpPr>
        <p:spPr/>
        <p:txBody>
          <a:bodyPr/>
          <a:lstStyle/>
          <a:p>
            <a:r>
              <a:rPr lang="en-US" dirty="0"/>
              <a:t>¿</a:t>
            </a:r>
            <a:r>
              <a:rPr lang="en-US" dirty="0" err="1"/>
              <a:t>Qué</a:t>
            </a:r>
            <a:r>
              <a:rPr lang="en-US" dirty="0"/>
              <a:t> es un cartridge?</a:t>
            </a:r>
          </a:p>
        </p:txBody>
      </p:sp>
      <p:sp>
        <p:nvSpPr>
          <p:cNvPr id="6" name="Rectangle 5">
            <a:extLst>
              <a:ext uri="{FF2B5EF4-FFF2-40B4-BE49-F238E27FC236}">
                <a16:creationId xmlns:a16="http://schemas.microsoft.com/office/drawing/2014/main" id="{400B0EA1-B756-433A-FF1E-22F40A7D84E2}"/>
              </a:ext>
            </a:extLst>
          </p:cNvPr>
          <p:cNvSpPr/>
          <p:nvPr/>
        </p:nvSpPr>
        <p:spPr bwMode="auto">
          <a:xfrm>
            <a:off x="12193587" y="384047"/>
            <a:ext cx="11617516" cy="12694643"/>
          </a:xfrm>
          <a:prstGeom prst="rect">
            <a:avLst/>
          </a:prstGeom>
          <a:solidFill>
            <a:srgbClr val="EDF5FF"/>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buSzPct val="100000"/>
              <a:defRPr/>
            </a:pPr>
            <a:r>
              <a:rPr lang="en-US" kern="100" dirty="0">
                <a:solidFill>
                  <a:srgbClr val="000000"/>
                </a:solidFill>
                <a:latin typeface="IBM Plex Sans Light" panose="020B0403050203000203" pitchFamily="34" charset="0"/>
                <a:cs typeface="Times New Roman" panose="02020603050405020304" pitchFamily="18" charset="0"/>
              </a:rPr>
              <a:t>AI and Data Cartridges</a:t>
            </a:r>
          </a:p>
        </p:txBody>
      </p:sp>
      <p:sp>
        <p:nvSpPr>
          <p:cNvPr id="7" name="Rectangle 6">
            <a:extLst>
              <a:ext uri="{FF2B5EF4-FFF2-40B4-BE49-F238E27FC236}">
                <a16:creationId xmlns:a16="http://schemas.microsoft.com/office/drawing/2014/main" id="{209EEB66-1C52-0F43-5A64-06E5D3F1B463}"/>
              </a:ext>
            </a:extLst>
          </p:cNvPr>
          <p:cNvSpPr/>
          <p:nvPr/>
        </p:nvSpPr>
        <p:spPr bwMode="auto">
          <a:xfrm>
            <a:off x="12550119" y="1570528"/>
            <a:ext cx="5266825" cy="5928851"/>
          </a:xfrm>
          <a:prstGeom prst="rect">
            <a:avLst/>
          </a:prstGeom>
          <a:solidFill>
            <a:schemeClr val="bg1"/>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spcAft>
                <a:spcPts val="600"/>
              </a:spcAft>
              <a:buSzPct val="100000"/>
              <a:defRPr/>
            </a:pPr>
            <a:r>
              <a:rPr lang="en-US" sz="3200" b="1" kern="0" dirty="0">
                <a:solidFill>
                  <a:srgbClr val="000000"/>
                </a:solidFill>
                <a:latin typeface="IBM Plex Sans Light" panose="020B0403050203000203" pitchFamily="34" charset="0"/>
                <a:sym typeface="IBM Plex Sans Light"/>
              </a:rPr>
              <a:t>Data Fabric</a:t>
            </a:r>
            <a:endParaRPr lang="en-US" sz="3200" kern="0" dirty="0">
              <a:solidFill>
                <a:srgbClr val="000000"/>
              </a:solidFill>
              <a:latin typeface="IBM Plex Sans Light" panose="020B0403050203000203" pitchFamily="34" charset="0"/>
              <a:sym typeface="IBM Plex Sans Light"/>
            </a:endParaRPr>
          </a:p>
        </p:txBody>
      </p:sp>
      <p:sp>
        <p:nvSpPr>
          <p:cNvPr id="8" name="TextBox 7">
            <a:extLst>
              <a:ext uri="{FF2B5EF4-FFF2-40B4-BE49-F238E27FC236}">
                <a16:creationId xmlns:a16="http://schemas.microsoft.com/office/drawing/2014/main" id="{F9CC9BDC-671C-FBF6-D277-201E29D7A1B7}"/>
              </a:ext>
            </a:extLst>
          </p:cNvPr>
          <p:cNvSpPr txBox="1"/>
          <p:nvPr/>
        </p:nvSpPr>
        <p:spPr>
          <a:xfrm>
            <a:off x="12882754" y="2553568"/>
            <a:ext cx="4601554" cy="44681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Financial Crimes Insights</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Openpages</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Open Data for Industries</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Financial Services Workbench</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Data Replication</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Master Data Management</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Product Master</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DataStage</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Information Server</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Knowledge Accelerators</a:t>
            </a:r>
          </a:p>
        </p:txBody>
      </p:sp>
      <p:sp>
        <p:nvSpPr>
          <p:cNvPr id="9" name="Rectangle 8">
            <a:extLst>
              <a:ext uri="{FF2B5EF4-FFF2-40B4-BE49-F238E27FC236}">
                <a16:creationId xmlns:a16="http://schemas.microsoft.com/office/drawing/2014/main" id="{C6B72F3D-E809-6118-3330-8EA085DFEBE8}"/>
              </a:ext>
            </a:extLst>
          </p:cNvPr>
          <p:cNvSpPr/>
          <p:nvPr/>
        </p:nvSpPr>
        <p:spPr bwMode="auto">
          <a:xfrm>
            <a:off x="18180611" y="1570528"/>
            <a:ext cx="5266825" cy="5928851"/>
          </a:xfrm>
          <a:prstGeom prst="rect">
            <a:avLst/>
          </a:prstGeom>
          <a:solidFill>
            <a:schemeClr val="bg1"/>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spcAft>
                <a:spcPts val="600"/>
              </a:spcAft>
              <a:buSzPct val="100000"/>
              <a:defRPr/>
            </a:pPr>
            <a:r>
              <a:rPr lang="en-US" sz="3200" b="1" kern="0" dirty="0">
                <a:solidFill>
                  <a:srgbClr val="000000"/>
                </a:solidFill>
                <a:latin typeface="IBM Plex Sans Light" panose="020B0403050203000203" pitchFamily="34" charset="0"/>
                <a:sym typeface="IBM Plex Sans Light"/>
              </a:rPr>
              <a:t>Data Management</a:t>
            </a:r>
            <a:endParaRPr lang="en-US" sz="3200" kern="0" dirty="0">
              <a:solidFill>
                <a:srgbClr val="000000"/>
              </a:solidFill>
              <a:latin typeface="IBM Plex Sans Light" panose="020B0403050203000203" pitchFamily="34" charset="0"/>
              <a:sym typeface="IBM Plex Sans Light"/>
            </a:endParaRPr>
          </a:p>
        </p:txBody>
      </p:sp>
      <p:sp>
        <p:nvSpPr>
          <p:cNvPr id="10" name="TextBox 9">
            <a:extLst>
              <a:ext uri="{FF2B5EF4-FFF2-40B4-BE49-F238E27FC236}">
                <a16:creationId xmlns:a16="http://schemas.microsoft.com/office/drawing/2014/main" id="{E3848EED-451E-B5A0-503D-5CE9541059FF}"/>
              </a:ext>
            </a:extLst>
          </p:cNvPr>
          <p:cNvSpPr txBox="1"/>
          <p:nvPr/>
        </p:nvSpPr>
        <p:spPr>
          <a:xfrm>
            <a:off x="18513246" y="2553568"/>
            <a:ext cx="4601554" cy="138730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Db2 AE/SE</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Informix</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Db2 Warehouse</a:t>
            </a:r>
          </a:p>
        </p:txBody>
      </p:sp>
      <p:sp>
        <p:nvSpPr>
          <p:cNvPr id="11" name="Rectangle 10">
            <a:extLst>
              <a:ext uri="{FF2B5EF4-FFF2-40B4-BE49-F238E27FC236}">
                <a16:creationId xmlns:a16="http://schemas.microsoft.com/office/drawing/2014/main" id="{5A5E2108-3F75-E628-2ED2-065A46EFD723}"/>
              </a:ext>
            </a:extLst>
          </p:cNvPr>
          <p:cNvSpPr/>
          <p:nvPr/>
        </p:nvSpPr>
        <p:spPr bwMode="auto">
          <a:xfrm>
            <a:off x="12193587" y="388453"/>
            <a:ext cx="45719" cy="497713"/>
          </a:xfrm>
          <a:prstGeom prst="rect">
            <a:avLst/>
          </a:prstGeom>
          <a:solidFill>
            <a:srgbClr val="357B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defRPr/>
            </a:pPr>
            <a:endParaRPr lang="en-US" sz="1400">
              <a:solidFill>
                <a:srgbClr val="FFFFFF"/>
              </a:solidFill>
              <a:latin typeface="IBM Plex Sans Light"/>
            </a:endParaRPr>
          </a:p>
        </p:txBody>
      </p:sp>
      <p:sp>
        <p:nvSpPr>
          <p:cNvPr id="12" name="Rectangle 11">
            <a:extLst>
              <a:ext uri="{FF2B5EF4-FFF2-40B4-BE49-F238E27FC236}">
                <a16:creationId xmlns:a16="http://schemas.microsoft.com/office/drawing/2014/main" id="{74CFDE9E-00AE-77B2-E3C1-FE1BF8080D3A}"/>
              </a:ext>
            </a:extLst>
          </p:cNvPr>
          <p:cNvSpPr/>
          <p:nvPr/>
        </p:nvSpPr>
        <p:spPr bwMode="auto">
          <a:xfrm>
            <a:off x="12550119" y="7887754"/>
            <a:ext cx="5266825" cy="4802562"/>
          </a:xfrm>
          <a:prstGeom prst="rect">
            <a:avLst/>
          </a:prstGeom>
          <a:solidFill>
            <a:schemeClr val="bg1"/>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spcAft>
                <a:spcPts val="600"/>
              </a:spcAft>
              <a:buSzPct val="100000"/>
              <a:defRPr/>
            </a:pPr>
            <a:r>
              <a:rPr lang="en-US" sz="3200" b="1" kern="0" dirty="0">
                <a:solidFill>
                  <a:srgbClr val="000000"/>
                </a:solidFill>
                <a:latin typeface="IBM Plex Sans Light" panose="020B0403050203000203" pitchFamily="34" charset="0"/>
                <a:sym typeface="IBM Plex Sans Light"/>
              </a:rPr>
              <a:t>Business Analytics</a:t>
            </a:r>
            <a:endParaRPr lang="en-US" sz="3200" kern="0" dirty="0">
              <a:solidFill>
                <a:srgbClr val="000000"/>
              </a:solidFill>
              <a:latin typeface="IBM Plex Sans Light" panose="020B0403050203000203" pitchFamily="34" charset="0"/>
              <a:sym typeface="IBM Plex Sans Light"/>
            </a:endParaRPr>
          </a:p>
        </p:txBody>
      </p:sp>
      <p:sp>
        <p:nvSpPr>
          <p:cNvPr id="13" name="Rectangle 12">
            <a:extLst>
              <a:ext uri="{FF2B5EF4-FFF2-40B4-BE49-F238E27FC236}">
                <a16:creationId xmlns:a16="http://schemas.microsoft.com/office/drawing/2014/main" id="{7F64EE73-520C-7157-C833-9A77276C3E51}"/>
              </a:ext>
            </a:extLst>
          </p:cNvPr>
          <p:cNvSpPr/>
          <p:nvPr/>
        </p:nvSpPr>
        <p:spPr bwMode="auto">
          <a:xfrm>
            <a:off x="18180611" y="7887754"/>
            <a:ext cx="5266825" cy="4802562"/>
          </a:xfrm>
          <a:prstGeom prst="rect">
            <a:avLst/>
          </a:prstGeom>
          <a:solidFill>
            <a:schemeClr val="bg1"/>
          </a:solidFill>
          <a:ln w="15875">
            <a:solidFill>
              <a:srgbClr val="357B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spcAft>
                <a:spcPts val="600"/>
              </a:spcAft>
              <a:buSzPct val="100000"/>
              <a:defRPr/>
            </a:pPr>
            <a:r>
              <a:rPr lang="en-US" sz="3200" b="1" kern="0" dirty="0">
                <a:solidFill>
                  <a:srgbClr val="000000"/>
                </a:solidFill>
                <a:latin typeface="IBM Plex Sans Light" panose="020B0403050203000203" pitchFamily="34" charset="0"/>
                <a:sym typeface="IBM Plex Sans Light"/>
              </a:rPr>
              <a:t>Customer Care</a:t>
            </a:r>
            <a:endParaRPr lang="en-US" sz="3200" kern="0" dirty="0">
              <a:solidFill>
                <a:srgbClr val="000000"/>
              </a:solidFill>
              <a:latin typeface="IBM Plex Sans Light" panose="020B0403050203000203" pitchFamily="34" charset="0"/>
              <a:sym typeface="IBM Plex Sans Light"/>
            </a:endParaRPr>
          </a:p>
        </p:txBody>
      </p:sp>
      <p:sp>
        <p:nvSpPr>
          <p:cNvPr id="14" name="TextBox 13">
            <a:extLst>
              <a:ext uri="{FF2B5EF4-FFF2-40B4-BE49-F238E27FC236}">
                <a16:creationId xmlns:a16="http://schemas.microsoft.com/office/drawing/2014/main" id="{3F70FFDD-B61F-1C7B-CDE3-F7E76694E8A0}"/>
              </a:ext>
            </a:extLst>
          </p:cNvPr>
          <p:cNvSpPr txBox="1"/>
          <p:nvPr/>
        </p:nvSpPr>
        <p:spPr>
          <a:xfrm>
            <a:off x="12882754" y="9200596"/>
            <a:ext cx="4601554" cy="138730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Cognos Analytics</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Planning Analytics</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Cognos Dashboards</a:t>
            </a:r>
          </a:p>
        </p:txBody>
      </p:sp>
      <p:sp>
        <p:nvSpPr>
          <p:cNvPr id="15" name="TextBox 14">
            <a:extLst>
              <a:ext uri="{FF2B5EF4-FFF2-40B4-BE49-F238E27FC236}">
                <a16:creationId xmlns:a16="http://schemas.microsoft.com/office/drawing/2014/main" id="{C53A91DC-C166-47A1-B9B5-E6B3CA13C65B}"/>
              </a:ext>
            </a:extLst>
          </p:cNvPr>
          <p:cNvSpPr txBox="1"/>
          <p:nvPr/>
        </p:nvSpPr>
        <p:spPr>
          <a:xfrm>
            <a:off x="18513246" y="9200596"/>
            <a:ext cx="4601554" cy="138730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Watson Assistant</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Watson Discovery</a:t>
            </a:r>
          </a:p>
          <a:p>
            <a:pPr defTabSz="2437912">
              <a:lnSpc>
                <a:spcPct val="110000"/>
              </a:lnSpc>
              <a:buSzPct val="100000"/>
              <a:defRPr/>
            </a:pPr>
            <a:r>
              <a:rPr lang="en-US" sz="2600" kern="0" dirty="0">
                <a:solidFill>
                  <a:srgbClr val="000000"/>
                </a:solidFill>
                <a:latin typeface="IBM Plex Sans Light" panose="020B0403050203000203" pitchFamily="34" charset="0"/>
                <a:sym typeface="IBM Plex Sans Light"/>
              </a:rPr>
              <a:t>Watson Speech Services</a:t>
            </a:r>
          </a:p>
        </p:txBody>
      </p:sp>
      <p:sp>
        <p:nvSpPr>
          <p:cNvPr id="16" name="TextBox 15">
            <a:extLst>
              <a:ext uri="{FF2B5EF4-FFF2-40B4-BE49-F238E27FC236}">
                <a16:creationId xmlns:a16="http://schemas.microsoft.com/office/drawing/2014/main" id="{FDCC3747-BC75-6C9C-C010-67C7A4070E70}"/>
              </a:ext>
            </a:extLst>
          </p:cNvPr>
          <p:cNvSpPr txBox="1"/>
          <p:nvPr/>
        </p:nvSpPr>
        <p:spPr>
          <a:xfrm>
            <a:off x="937351" y="9859411"/>
            <a:ext cx="10328029" cy="2436564"/>
          </a:xfrm>
          <a:prstGeom prst="rect">
            <a:avLst/>
          </a:prstGeom>
          <a:noFill/>
        </p:spPr>
        <p:txBody>
          <a:bodyPr wrap="square" rtlCol="0">
            <a:spAutoFit/>
          </a:bodyPr>
          <a:lstStyle/>
          <a:p>
            <a:pPr marL="127394" indent="-127394" defTabSz="685578">
              <a:spcAft>
                <a:spcPts val="450"/>
              </a:spcAft>
              <a:buFont typeface="Arial" panose="020B0604020202020204" pitchFamily="34" charset="0"/>
              <a:buChar char="•"/>
            </a:pPr>
            <a:r>
              <a:rPr lang="es-ES">
                <a:ea typeface="IBM Plex Sans" charset="0"/>
                <a:cs typeface="Arial" panose="020B0604020202020204" pitchFamily="34" charset="0"/>
              </a:rPr>
              <a:t>Derecho compartido con el producto tradicional / no contenedor
Métrica de carga: VPC
Tipos de piezas: Perpetuo, Suscripción</a:t>
            </a:r>
            <a:endParaRPr lang="en-US" dirty="0">
              <a:ea typeface="IBM Plex Sans" charset="0"/>
              <a:cs typeface="Arial" panose="020B0604020202020204" pitchFamily="34" charset="0"/>
            </a:endParaRPr>
          </a:p>
        </p:txBody>
      </p:sp>
      <p:grpSp>
        <p:nvGrpSpPr>
          <p:cNvPr id="38" name="Group 37">
            <a:extLst>
              <a:ext uri="{FF2B5EF4-FFF2-40B4-BE49-F238E27FC236}">
                <a16:creationId xmlns:a16="http://schemas.microsoft.com/office/drawing/2014/main" id="{3B416688-ED7E-C746-CF0D-BD9BEE793ED4}"/>
              </a:ext>
            </a:extLst>
          </p:cNvPr>
          <p:cNvGrpSpPr/>
          <p:nvPr/>
        </p:nvGrpSpPr>
        <p:grpSpPr>
          <a:xfrm>
            <a:off x="939739" y="4319744"/>
            <a:ext cx="10994028" cy="3568011"/>
            <a:chOff x="939739" y="3552264"/>
            <a:chExt cx="10994028" cy="3568011"/>
          </a:xfrm>
        </p:grpSpPr>
        <p:grpSp>
          <p:nvGrpSpPr>
            <p:cNvPr id="18" name="Group 17">
              <a:extLst>
                <a:ext uri="{FF2B5EF4-FFF2-40B4-BE49-F238E27FC236}">
                  <a16:creationId xmlns:a16="http://schemas.microsoft.com/office/drawing/2014/main" id="{1AFD9DA0-B392-8A07-CDBB-8FE1162801E4}"/>
                </a:ext>
              </a:extLst>
            </p:cNvPr>
            <p:cNvGrpSpPr/>
            <p:nvPr/>
          </p:nvGrpSpPr>
          <p:grpSpPr>
            <a:xfrm>
              <a:off x="939739" y="3552264"/>
              <a:ext cx="10994028" cy="3568011"/>
              <a:chOff x="1178724" y="2655902"/>
              <a:chExt cx="4623071" cy="2189666"/>
            </a:xfrm>
          </p:grpSpPr>
          <p:grpSp>
            <p:nvGrpSpPr>
              <p:cNvPr id="20" name="Group 19">
                <a:extLst>
                  <a:ext uri="{FF2B5EF4-FFF2-40B4-BE49-F238E27FC236}">
                    <a16:creationId xmlns:a16="http://schemas.microsoft.com/office/drawing/2014/main" id="{4A06A1C6-782A-BD85-AFCE-47362CDD65A1}"/>
                  </a:ext>
                </a:extLst>
              </p:cNvPr>
              <p:cNvGrpSpPr/>
              <p:nvPr/>
            </p:nvGrpSpPr>
            <p:grpSpPr>
              <a:xfrm>
                <a:off x="1178724" y="2894881"/>
                <a:ext cx="1535277" cy="1950687"/>
                <a:chOff x="1996500" y="1646965"/>
                <a:chExt cx="1763557" cy="2390679"/>
              </a:xfrm>
            </p:grpSpPr>
            <p:grpSp>
              <p:nvGrpSpPr>
                <p:cNvPr id="23" name="Group 22">
                  <a:extLst>
                    <a:ext uri="{FF2B5EF4-FFF2-40B4-BE49-F238E27FC236}">
                      <a16:creationId xmlns:a16="http://schemas.microsoft.com/office/drawing/2014/main" id="{87436640-5346-CD4F-39CC-A6C5B810EB8F}"/>
                    </a:ext>
                  </a:extLst>
                </p:cNvPr>
                <p:cNvGrpSpPr/>
                <p:nvPr/>
              </p:nvGrpSpPr>
              <p:grpSpPr>
                <a:xfrm>
                  <a:off x="1996503" y="2961179"/>
                  <a:ext cx="1763553" cy="1076465"/>
                  <a:chOff x="1612979" y="3984599"/>
                  <a:chExt cx="2786132" cy="1700499"/>
                </a:xfrm>
              </p:grpSpPr>
              <p:sp>
                <p:nvSpPr>
                  <p:cNvPr id="34" name="Parallelogram 33">
                    <a:extLst>
                      <a:ext uri="{FF2B5EF4-FFF2-40B4-BE49-F238E27FC236}">
                        <a16:creationId xmlns:a16="http://schemas.microsoft.com/office/drawing/2014/main" id="{FAD9BAEF-FBF3-33F7-A649-658D3EC90B7E}"/>
                      </a:ext>
                    </a:extLst>
                  </p:cNvPr>
                  <p:cNvSpPr/>
                  <p:nvPr/>
                </p:nvSpPr>
                <p:spPr>
                  <a:xfrm rot="16200000">
                    <a:off x="1775172" y="4454224"/>
                    <a:ext cx="1068681" cy="1393067"/>
                  </a:xfrm>
                  <a:prstGeom prst="parallelogram">
                    <a:avLst>
                      <a:gd name="adj" fmla="val 59487"/>
                    </a:avLst>
                  </a:prstGeom>
                  <a:solidFill>
                    <a:srgbClr val="760A3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28"/>
                    <a:endParaRPr lang="en-US" sz="1349" dirty="0">
                      <a:solidFill>
                        <a:prstClr val="white"/>
                      </a:solidFill>
                      <a:latin typeface="IBM Plex Sans Light" panose="020B0403050203000203" pitchFamily="34" charset="0"/>
                      <a:cs typeface="Arial" panose="020B0604020202020204" pitchFamily="34" charset="0"/>
                    </a:endParaRPr>
                  </a:p>
                </p:txBody>
              </p:sp>
              <p:sp>
                <p:nvSpPr>
                  <p:cNvPr id="35" name="Parallelogram 34">
                    <a:extLst>
                      <a:ext uri="{FF2B5EF4-FFF2-40B4-BE49-F238E27FC236}">
                        <a16:creationId xmlns:a16="http://schemas.microsoft.com/office/drawing/2014/main" id="{69EC56BF-9659-5242-E632-ADA498BFBA5B}"/>
                      </a:ext>
                    </a:extLst>
                  </p:cNvPr>
                  <p:cNvSpPr/>
                  <p:nvPr/>
                </p:nvSpPr>
                <p:spPr>
                  <a:xfrm rot="5400000" flipH="1">
                    <a:off x="3168235" y="4454222"/>
                    <a:ext cx="1068682" cy="1393066"/>
                  </a:xfrm>
                  <a:prstGeom prst="parallelogram">
                    <a:avLst>
                      <a:gd name="adj" fmla="val 59487"/>
                    </a:avLst>
                  </a:prstGeom>
                  <a:solidFill>
                    <a:srgbClr val="760A3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72">
                      <a:defRPr/>
                    </a:pPr>
                    <a:endParaRPr lang="en-US" sz="1349" dirty="0">
                      <a:solidFill>
                        <a:prstClr val="white"/>
                      </a:solidFill>
                      <a:latin typeface="IBM Plex Sans Light" panose="020B0403050203000203" pitchFamily="34" charset="0"/>
                      <a:cs typeface="Arial" panose="020B0604020202020204" pitchFamily="34" charset="0"/>
                    </a:endParaRPr>
                  </a:p>
                </p:txBody>
              </p:sp>
              <p:sp>
                <p:nvSpPr>
                  <p:cNvPr id="36" name="Diamond 35">
                    <a:extLst>
                      <a:ext uri="{FF2B5EF4-FFF2-40B4-BE49-F238E27FC236}">
                        <a16:creationId xmlns:a16="http://schemas.microsoft.com/office/drawing/2014/main" id="{1D9140BF-FDCC-A1F1-F511-85AD6E7F23AC}"/>
                      </a:ext>
                    </a:extLst>
                  </p:cNvPr>
                  <p:cNvSpPr/>
                  <p:nvPr/>
                </p:nvSpPr>
                <p:spPr>
                  <a:xfrm>
                    <a:off x="1612979" y="4405723"/>
                    <a:ext cx="2786132" cy="1279374"/>
                  </a:xfrm>
                  <a:prstGeom prst="diamond">
                    <a:avLst/>
                  </a:prstGeom>
                  <a:solidFill>
                    <a:srgbClr val="760A3A">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72">
                      <a:defRPr/>
                    </a:pPr>
                    <a:endParaRPr lang="en-US" sz="1349" dirty="0">
                      <a:solidFill>
                        <a:prstClr val="white"/>
                      </a:solidFill>
                      <a:latin typeface="IBM Plex Sans Light" panose="020B0403050203000203" pitchFamily="34" charset="0"/>
                      <a:cs typeface="Arial" panose="020B0604020202020204" pitchFamily="34" charset="0"/>
                    </a:endParaRPr>
                  </a:p>
                </p:txBody>
              </p:sp>
              <p:sp>
                <p:nvSpPr>
                  <p:cNvPr id="37" name="Diamond 36">
                    <a:extLst>
                      <a:ext uri="{FF2B5EF4-FFF2-40B4-BE49-F238E27FC236}">
                        <a16:creationId xmlns:a16="http://schemas.microsoft.com/office/drawing/2014/main" id="{741A8D5A-F014-9DE5-9E46-36AD9D98D32E}"/>
                      </a:ext>
                    </a:extLst>
                  </p:cNvPr>
                  <p:cNvSpPr/>
                  <p:nvPr/>
                </p:nvSpPr>
                <p:spPr>
                  <a:xfrm>
                    <a:off x="1612979" y="3984599"/>
                    <a:ext cx="2786132" cy="1279374"/>
                  </a:xfrm>
                  <a:prstGeom prst="diamond">
                    <a:avLst/>
                  </a:prstGeom>
                  <a:solidFill>
                    <a:schemeClr val="accent3">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72">
                      <a:defRPr/>
                    </a:pPr>
                    <a:endParaRPr lang="en-US" sz="1349" dirty="0">
                      <a:solidFill>
                        <a:prstClr val="white"/>
                      </a:solidFill>
                      <a:latin typeface="IBM Plex Sans Light" panose="020B0403050203000203"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DC1FB3B5-CEEF-A8B3-8835-ED4BCFFECB9D}"/>
                    </a:ext>
                  </a:extLst>
                </p:cNvPr>
                <p:cNvGrpSpPr/>
                <p:nvPr/>
              </p:nvGrpSpPr>
              <p:grpSpPr>
                <a:xfrm>
                  <a:off x="1996504" y="2524768"/>
                  <a:ext cx="1763553" cy="1076464"/>
                  <a:chOff x="1418916" y="1651573"/>
                  <a:chExt cx="2786132" cy="1242100"/>
                </a:xfrm>
              </p:grpSpPr>
              <p:sp>
                <p:nvSpPr>
                  <p:cNvPr id="30" name="Parallelogram 29">
                    <a:extLst>
                      <a:ext uri="{FF2B5EF4-FFF2-40B4-BE49-F238E27FC236}">
                        <a16:creationId xmlns:a16="http://schemas.microsoft.com/office/drawing/2014/main" id="{F95D7A17-3069-99DD-9F27-0FA9E91C2D7C}"/>
                      </a:ext>
                    </a:extLst>
                  </p:cNvPr>
                  <p:cNvSpPr/>
                  <p:nvPr/>
                </p:nvSpPr>
                <p:spPr>
                  <a:xfrm rot="16200000">
                    <a:off x="1725149" y="1806840"/>
                    <a:ext cx="780600" cy="1393066"/>
                  </a:xfrm>
                  <a:prstGeom prst="parallelogram">
                    <a:avLst>
                      <a:gd name="adj" fmla="val 59487"/>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28"/>
                    <a:endParaRPr lang="en-US" sz="1349" dirty="0">
                      <a:solidFill>
                        <a:prstClr val="white"/>
                      </a:solidFill>
                      <a:latin typeface="IBM Plex Sans Light" panose="020B0403050203000203" pitchFamily="34" charset="0"/>
                      <a:cs typeface="Arial" panose="020B0604020202020204" pitchFamily="34" charset="0"/>
                    </a:endParaRPr>
                  </a:p>
                </p:txBody>
              </p:sp>
              <p:sp>
                <p:nvSpPr>
                  <p:cNvPr id="31" name="Parallelogram 30">
                    <a:extLst>
                      <a:ext uri="{FF2B5EF4-FFF2-40B4-BE49-F238E27FC236}">
                        <a16:creationId xmlns:a16="http://schemas.microsoft.com/office/drawing/2014/main" id="{4A9823B7-37C5-9B23-EA65-70B2B1189D5C}"/>
                      </a:ext>
                    </a:extLst>
                  </p:cNvPr>
                  <p:cNvSpPr/>
                  <p:nvPr/>
                </p:nvSpPr>
                <p:spPr>
                  <a:xfrm rot="5400000" flipH="1">
                    <a:off x="3118213" y="1806839"/>
                    <a:ext cx="780601" cy="1393066"/>
                  </a:xfrm>
                  <a:prstGeom prst="parallelogram">
                    <a:avLst>
                      <a:gd name="adj" fmla="val 59487"/>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72">
                      <a:defRPr/>
                    </a:pPr>
                    <a:endParaRPr lang="en-US" sz="1349" dirty="0">
                      <a:solidFill>
                        <a:prstClr val="white"/>
                      </a:solidFill>
                      <a:latin typeface="IBM Plex Sans Light" panose="020B0403050203000203" pitchFamily="34" charset="0"/>
                      <a:cs typeface="Arial" panose="020B0604020202020204" pitchFamily="34" charset="0"/>
                    </a:endParaRPr>
                  </a:p>
                </p:txBody>
              </p:sp>
              <p:sp>
                <p:nvSpPr>
                  <p:cNvPr id="32" name="Diamond 31">
                    <a:extLst>
                      <a:ext uri="{FF2B5EF4-FFF2-40B4-BE49-F238E27FC236}">
                        <a16:creationId xmlns:a16="http://schemas.microsoft.com/office/drawing/2014/main" id="{8D083063-98E7-AAE1-5984-9B16B8DFCA0F}"/>
                      </a:ext>
                    </a:extLst>
                  </p:cNvPr>
                  <p:cNvSpPr/>
                  <p:nvPr/>
                </p:nvSpPr>
                <p:spPr>
                  <a:xfrm>
                    <a:off x="1418916" y="1959176"/>
                    <a:ext cx="2786132" cy="934497"/>
                  </a:xfrm>
                  <a:prstGeom prst="diamond">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72">
                      <a:defRPr/>
                    </a:pPr>
                    <a:endParaRPr lang="en-US" sz="1349" dirty="0">
                      <a:solidFill>
                        <a:prstClr val="white"/>
                      </a:solidFill>
                      <a:latin typeface="IBM Plex Sans Light" panose="020B0403050203000203" pitchFamily="34" charset="0"/>
                      <a:cs typeface="Arial" panose="020B0604020202020204" pitchFamily="34" charset="0"/>
                    </a:endParaRPr>
                  </a:p>
                </p:txBody>
              </p:sp>
              <p:sp>
                <p:nvSpPr>
                  <p:cNvPr id="33" name="Diamond 32">
                    <a:extLst>
                      <a:ext uri="{FF2B5EF4-FFF2-40B4-BE49-F238E27FC236}">
                        <a16:creationId xmlns:a16="http://schemas.microsoft.com/office/drawing/2014/main" id="{C12A032A-BEDE-466E-A594-510533E5AA11}"/>
                      </a:ext>
                    </a:extLst>
                  </p:cNvPr>
                  <p:cNvSpPr/>
                  <p:nvPr/>
                </p:nvSpPr>
                <p:spPr>
                  <a:xfrm>
                    <a:off x="1418916" y="1651573"/>
                    <a:ext cx="2786132" cy="934497"/>
                  </a:xfrm>
                  <a:prstGeom prst="diamond">
                    <a:avLst/>
                  </a:prstGeom>
                  <a:solidFill>
                    <a:schemeClr val="tx1">
                      <a:alpha val="90000"/>
                    </a:schemeClr>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72">
                      <a:defRPr/>
                    </a:pPr>
                    <a:endParaRPr lang="en-US" sz="1349" dirty="0">
                      <a:solidFill>
                        <a:prstClr val="white"/>
                      </a:solidFill>
                      <a:latin typeface="IBM Plex Sans Light" panose="020B0403050203000203"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D8AC54C-B725-ED9E-B373-2EAA7560242E}"/>
                    </a:ext>
                  </a:extLst>
                </p:cNvPr>
                <p:cNvGrpSpPr/>
                <p:nvPr/>
              </p:nvGrpSpPr>
              <p:grpSpPr>
                <a:xfrm>
                  <a:off x="1996500" y="1646965"/>
                  <a:ext cx="1763557" cy="1455782"/>
                  <a:chOff x="6620077" y="1483076"/>
                  <a:chExt cx="2786138" cy="2299712"/>
                </a:xfrm>
              </p:grpSpPr>
              <p:sp>
                <p:nvSpPr>
                  <p:cNvPr id="26" name="Parallelogram 25">
                    <a:extLst>
                      <a:ext uri="{FF2B5EF4-FFF2-40B4-BE49-F238E27FC236}">
                        <a16:creationId xmlns:a16="http://schemas.microsoft.com/office/drawing/2014/main" id="{476A1E9C-39A3-06C6-7B76-8CB0171AE492}"/>
                      </a:ext>
                    </a:extLst>
                  </p:cNvPr>
                  <p:cNvSpPr/>
                  <p:nvPr/>
                </p:nvSpPr>
                <p:spPr>
                  <a:xfrm rot="16200000">
                    <a:off x="6483997" y="2253640"/>
                    <a:ext cx="1665228" cy="1393067"/>
                  </a:xfrm>
                  <a:prstGeom prst="parallelogram">
                    <a:avLst>
                      <a:gd name="adj" fmla="val 45958"/>
                    </a:avLst>
                  </a:prstGeom>
                  <a:solidFill>
                    <a:srgbClr val="A66EF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28"/>
                    <a:endParaRPr lang="en-US" sz="1349" dirty="0">
                      <a:solidFill>
                        <a:prstClr val="white"/>
                      </a:solidFill>
                      <a:latin typeface="IBM Plex Sans Light" panose="020B0403050203000203" pitchFamily="34" charset="0"/>
                      <a:cs typeface="Arial" panose="020B0604020202020204" pitchFamily="34" charset="0"/>
                    </a:endParaRPr>
                  </a:p>
                </p:txBody>
              </p:sp>
              <p:sp>
                <p:nvSpPr>
                  <p:cNvPr id="27" name="Diamond 26">
                    <a:extLst>
                      <a:ext uri="{FF2B5EF4-FFF2-40B4-BE49-F238E27FC236}">
                        <a16:creationId xmlns:a16="http://schemas.microsoft.com/office/drawing/2014/main" id="{86F15A1D-207B-A067-E3AF-4A1DEF8ED79E}"/>
                      </a:ext>
                    </a:extLst>
                  </p:cNvPr>
                  <p:cNvSpPr/>
                  <p:nvPr/>
                </p:nvSpPr>
                <p:spPr>
                  <a:xfrm>
                    <a:off x="6620084" y="2503413"/>
                    <a:ext cx="2786131" cy="1279375"/>
                  </a:xfrm>
                  <a:prstGeom prst="diamond">
                    <a:avLst/>
                  </a:prstGeom>
                  <a:solidFill>
                    <a:srgbClr val="6E32C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72">
                      <a:defRPr/>
                    </a:pPr>
                    <a:endParaRPr lang="en-US" sz="1349" dirty="0">
                      <a:solidFill>
                        <a:prstClr val="white"/>
                      </a:solidFill>
                      <a:latin typeface="IBM Plex Sans Light" panose="020B0403050203000203" pitchFamily="34" charset="0"/>
                      <a:cs typeface="Arial" panose="020B0604020202020204" pitchFamily="34" charset="0"/>
                    </a:endParaRPr>
                  </a:p>
                </p:txBody>
              </p:sp>
              <p:sp>
                <p:nvSpPr>
                  <p:cNvPr id="28" name="Diamond 27">
                    <a:extLst>
                      <a:ext uri="{FF2B5EF4-FFF2-40B4-BE49-F238E27FC236}">
                        <a16:creationId xmlns:a16="http://schemas.microsoft.com/office/drawing/2014/main" id="{A6DA1C61-65A4-B4AF-7B49-D5C1DBF008BA}"/>
                      </a:ext>
                    </a:extLst>
                  </p:cNvPr>
                  <p:cNvSpPr/>
                  <p:nvPr/>
                </p:nvSpPr>
                <p:spPr>
                  <a:xfrm>
                    <a:off x="6620083" y="1483076"/>
                    <a:ext cx="2786130" cy="1386672"/>
                  </a:xfrm>
                  <a:prstGeom prst="diamond">
                    <a:avLst/>
                  </a:prstGeom>
                  <a:solidFill>
                    <a:srgbClr val="A66EF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72">
                      <a:defRPr/>
                    </a:pPr>
                    <a:endParaRPr lang="en-US" sz="1349" dirty="0">
                      <a:solidFill>
                        <a:prstClr val="white"/>
                      </a:solidFill>
                      <a:latin typeface="IBM Plex Sans Light" panose="020B0403050203000203" pitchFamily="34" charset="0"/>
                      <a:cs typeface="Arial" panose="020B0604020202020204" pitchFamily="34" charset="0"/>
                    </a:endParaRPr>
                  </a:p>
                </p:txBody>
              </p:sp>
              <p:sp>
                <p:nvSpPr>
                  <p:cNvPr id="29" name="Parallelogram 28">
                    <a:extLst>
                      <a:ext uri="{FF2B5EF4-FFF2-40B4-BE49-F238E27FC236}">
                        <a16:creationId xmlns:a16="http://schemas.microsoft.com/office/drawing/2014/main" id="{9453172E-7F7A-1F8E-4692-E448F14C896B}"/>
                      </a:ext>
                    </a:extLst>
                  </p:cNvPr>
                  <p:cNvSpPr/>
                  <p:nvPr/>
                </p:nvSpPr>
                <p:spPr>
                  <a:xfrm rot="16200000" flipV="1">
                    <a:off x="7876715" y="2253637"/>
                    <a:ext cx="1665228" cy="1393065"/>
                  </a:xfrm>
                  <a:prstGeom prst="parallelogram">
                    <a:avLst>
                      <a:gd name="adj" fmla="val 45958"/>
                    </a:avLst>
                  </a:prstGeom>
                  <a:solidFill>
                    <a:srgbClr val="A66EF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28"/>
                    <a:endParaRPr lang="en-US" sz="1349" dirty="0">
                      <a:solidFill>
                        <a:prstClr val="white"/>
                      </a:solidFill>
                      <a:latin typeface="IBM Plex Sans Light" panose="020B0403050203000203" pitchFamily="34" charset="0"/>
                      <a:cs typeface="Arial" panose="020B0604020202020204" pitchFamily="34" charset="0"/>
                    </a:endParaRPr>
                  </a:p>
                </p:txBody>
              </p:sp>
            </p:grpSp>
          </p:grpSp>
          <p:sp>
            <p:nvSpPr>
              <p:cNvPr id="21" name="TextBox 20">
                <a:extLst>
                  <a:ext uri="{FF2B5EF4-FFF2-40B4-BE49-F238E27FC236}">
                    <a16:creationId xmlns:a16="http://schemas.microsoft.com/office/drawing/2014/main" id="{7E1ED2DB-0442-7E73-9275-513D70B500CB}"/>
                  </a:ext>
                </a:extLst>
              </p:cNvPr>
              <p:cNvSpPr txBox="1"/>
              <p:nvPr/>
            </p:nvSpPr>
            <p:spPr>
              <a:xfrm>
                <a:off x="3037399" y="4486695"/>
                <a:ext cx="2628913" cy="358873"/>
              </a:xfrm>
              <a:prstGeom prst="rect">
                <a:avLst/>
              </a:prstGeom>
              <a:noFill/>
            </p:spPr>
            <p:txBody>
              <a:bodyPr wrap="square" rtlCol="0">
                <a:spAutoFit/>
              </a:bodyPr>
              <a:lstStyle/>
              <a:p>
                <a:pPr defTabSz="685428"/>
                <a:r>
                  <a:rPr lang="en-US" sz="3200" dirty="0">
                    <a:ea typeface="IBM Plex Sans" charset="0"/>
                    <a:cs typeface="Arial" panose="020B0604020202020204" pitchFamily="34" charset="0"/>
                  </a:rPr>
                  <a:t>Restricted Red Hat OpenShift</a:t>
                </a:r>
              </a:p>
            </p:txBody>
          </p:sp>
          <p:sp>
            <p:nvSpPr>
              <p:cNvPr id="22" name="TextBox 21">
                <a:extLst>
                  <a:ext uri="{FF2B5EF4-FFF2-40B4-BE49-F238E27FC236}">
                    <a16:creationId xmlns:a16="http://schemas.microsoft.com/office/drawing/2014/main" id="{5C5AED4F-4642-C212-29D5-62F0958E1897}"/>
                  </a:ext>
                </a:extLst>
              </p:cNvPr>
              <p:cNvSpPr txBox="1"/>
              <p:nvPr/>
            </p:nvSpPr>
            <p:spPr>
              <a:xfrm>
                <a:off x="3002213" y="2655902"/>
                <a:ext cx="2799582" cy="358873"/>
              </a:xfrm>
              <a:prstGeom prst="rect">
                <a:avLst/>
              </a:prstGeom>
              <a:noFill/>
            </p:spPr>
            <p:txBody>
              <a:bodyPr wrap="square" rtlCol="0">
                <a:spAutoFit/>
              </a:bodyPr>
              <a:lstStyle/>
              <a:p>
                <a:pPr defTabSz="685428"/>
                <a:r>
                  <a:rPr lang="en-US" sz="3200" dirty="0" err="1">
                    <a:ea typeface="IBM Plex Sans" charset="0"/>
                    <a:cs typeface="Arial" panose="020B0604020202020204" pitchFamily="34" charset="0"/>
                  </a:rPr>
                  <a:t>Producto</a:t>
                </a:r>
                <a:r>
                  <a:rPr lang="en-US" sz="3200" dirty="0">
                    <a:ea typeface="IBM Plex Sans" charset="0"/>
                    <a:cs typeface="Arial" panose="020B0604020202020204" pitchFamily="34" charset="0"/>
                  </a:rPr>
                  <a:t> </a:t>
                </a:r>
                <a:r>
                  <a:rPr lang="en-US" sz="3200" dirty="0" err="1">
                    <a:ea typeface="IBM Plex Sans" charset="0"/>
                    <a:cs typeface="Arial" panose="020B0604020202020204" pitchFamily="34" charset="0"/>
                  </a:rPr>
                  <a:t>en</a:t>
                </a:r>
                <a:r>
                  <a:rPr lang="en-US" sz="3200" dirty="0">
                    <a:ea typeface="IBM Plex Sans" charset="0"/>
                    <a:cs typeface="Arial" panose="020B0604020202020204" pitchFamily="34" charset="0"/>
                  </a:rPr>
                  <a:t> </a:t>
                </a:r>
                <a:r>
                  <a:rPr lang="en-US" sz="3200" dirty="0" err="1">
                    <a:ea typeface="IBM Plex Sans" charset="0"/>
                    <a:cs typeface="Arial" panose="020B0604020202020204" pitchFamily="34" charset="0"/>
                  </a:rPr>
                  <a:t>contenedor</a:t>
                </a:r>
                <a:r>
                  <a:rPr lang="en-US" sz="3200" dirty="0">
                    <a:ea typeface="IBM Plex Sans" charset="0"/>
                    <a:cs typeface="Arial" panose="020B0604020202020204" pitchFamily="34" charset="0"/>
                  </a:rPr>
                  <a:t>(Cartridge)</a:t>
                </a:r>
              </a:p>
            </p:txBody>
          </p:sp>
        </p:grpSp>
        <p:sp>
          <p:nvSpPr>
            <p:cNvPr id="19" name="TextBox 18">
              <a:extLst>
                <a:ext uri="{FF2B5EF4-FFF2-40B4-BE49-F238E27FC236}">
                  <a16:creationId xmlns:a16="http://schemas.microsoft.com/office/drawing/2014/main" id="{16F8B20C-1BE0-5A14-85F8-69E114FF597C}"/>
                </a:ext>
              </a:extLst>
            </p:cNvPr>
            <p:cNvSpPr txBox="1"/>
            <p:nvPr/>
          </p:nvSpPr>
          <p:spPr>
            <a:xfrm>
              <a:off x="5359817" y="4998873"/>
              <a:ext cx="4126824" cy="584775"/>
            </a:xfrm>
            <a:prstGeom prst="rect">
              <a:avLst/>
            </a:prstGeom>
            <a:noFill/>
          </p:spPr>
          <p:txBody>
            <a:bodyPr wrap="square" rtlCol="0">
              <a:spAutoFit/>
            </a:bodyPr>
            <a:lstStyle/>
            <a:p>
              <a:pPr defTabSz="685428"/>
              <a:r>
                <a:rPr lang="en-US" sz="3200" dirty="0">
                  <a:ea typeface="IBM Plex Sans" charset="0"/>
                  <a:cs typeface="Arial" panose="020B0604020202020204" pitchFamily="34" charset="0"/>
                </a:rPr>
                <a:t>Cloud Pak for Data </a:t>
              </a:r>
            </a:p>
          </p:txBody>
        </p:sp>
      </p:grpSp>
      <p:cxnSp>
        <p:nvCxnSpPr>
          <p:cNvPr id="40" name="Straight Connector 39">
            <a:extLst>
              <a:ext uri="{FF2B5EF4-FFF2-40B4-BE49-F238E27FC236}">
                <a16:creationId xmlns:a16="http://schemas.microsoft.com/office/drawing/2014/main" id="{AB0785ED-D918-20BE-38E7-7860D4A054FF}"/>
              </a:ext>
            </a:extLst>
          </p:cNvPr>
          <p:cNvCxnSpPr/>
          <p:nvPr/>
        </p:nvCxnSpPr>
        <p:spPr bwMode="auto">
          <a:xfrm>
            <a:off x="5359815" y="5304740"/>
            <a:ext cx="5425440" cy="0"/>
          </a:xfrm>
          <a:prstGeom prst="line">
            <a:avLst/>
          </a:prstGeom>
          <a:ln w="12700">
            <a:solidFill>
              <a:schemeClr val="tx1">
                <a:lumMod val="50000"/>
                <a:lumOff val="50000"/>
              </a:schemeClr>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D5F04E8-793E-90F9-5CD6-0F33D766172D}"/>
              </a:ext>
            </a:extLst>
          </p:cNvPr>
          <p:cNvCxnSpPr/>
          <p:nvPr/>
        </p:nvCxnSpPr>
        <p:spPr bwMode="auto">
          <a:xfrm>
            <a:off x="5397656" y="6859220"/>
            <a:ext cx="5425440" cy="0"/>
          </a:xfrm>
          <a:prstGeom prst="line">
            <a:avLst/>
          </a:prstGeom>
          <a:ln w="12700">
            <a:solidFill>
              <a:schemeClr val="tx1">
                <a:lumMod val="50000"/>
                <a:lumOff val="50000"/>
              </a:schemeClr>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867965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9624-8AA5-8F74-25D7-BA6D2BEB200B}"/>
              </a:ext>
            </a:extLst>
          </p:cNvPr>
          <p:cNvSpPr/>
          <p:nvPr/>
        </p:nvSpPr>
        <p:spPr bwMode="auto">
          <a:xfrm>
            <a:off x="-1" y="0"/>
            <a:ext cx="12193587" cy="13716000"/>
          </a:xfrm>
          <a:prstGeom prst="rect">
            <a:avLst/>
          </a:prstGeom>
          <a:solidFill>
            <a:srgbClr val="EDF5FF"/>
          </a:solidFill>
          <a:ln w="158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buSzPct val="100000"/>
              <a:defRPr/>
            </a:pPr>
            <a:endParaRPr lang="en-US" sz="2000" b="1" kern="0" dirty="0">
              <a:solidFill>
                <a:srgbClr val="000000"/>
              </a:solidFill>
              <a:latin typeface="IBM Plex Sans SmBld" panose="020B0503050203000203" pitchFamily="34" charset="0"/>
              <a:sym typeface="IBM Plex Sans Light"/>
            </a:endParaRPr>
          </a:p>
          <a:p>
            <a:pPr defTabSz="2437912">
              <a:lnSpc>
                <a:spcPct val="110000"/>
              </a:lnSpc>
              <a:buSzPct val="100000"/>
              <a:defRPr/>
            </a:pPr>
            <a:endParaRPr lang="en-US" sz="2000" b="1" kern="0" dirty="0">
              <a:solidFill>
                <a:srgbClr val="000000"/>
              </a:solidFill>
              <a:latin typeface="IBM Plex Sans SmBld" panose="020B0503050203000203" pitchFamily="34" charset="0"/>
              <a:sym typeface="IBM Plex Sans Light"/>
            </a:endParaRPr>
          </a:p>
          <a:p>
            <a:pPr defTabSz="1829014">
              <a:lnSpc>
                <a:spcPct val="110000"/>
              </a:lnSpc>
              <a:defRPr/>
            </a:pPr>
            <a:endParaRPr lang="en-US" sz="2400" kern="100" dirty="0">
              <a:solidFill>
                <a:srgbClr val="000000"/>
              </a:solidFill>
              <a:latin typeface="IBM Plex Sans Light" panose="020B0403050203000203" pitchFamily="34" charset="0"/>
              <a:ea typeface="Calibri" panose="020F0502020204030204" pitchFamily="34" charset="0"/>
              <a:cs typeface="Times New Roman" panose="02020603050405020304" pitchFamily="18" charset="0"/>
            </a:endParaRPr>
          </a:p>
          <a:p>
            <a:pPr defTabSz="1829014">
              <a:lnSpc>
                <a:spcPct val="110000"/>
              </a:lnSpc>
              <a:defRPr/>
            </a:pPr>
            <a:endParaRPr lang="en-US" sz="2400" kern="100" dirty="0">
              <a:solidFill>
                <a:srgbClr val="000000"/>
              </a:solidFill>
              <a:latin typeface="IBM Plex Sans Light" panose="020B0403050203000203" pitchFamily="34" charset="0"/>
              <a:ea typeface="Calibri" panose="020F0502020204030204" pitchFamily="34" charset="0"/>
              <a:cs typeface="Times New Roman" panose="02020603050405020304" pitchFamily="18" charset="0"/>
            </a:endParaRPr>
          </a:p>
          <a:p>
            <a:pPr defTabSz="1829014">
              <a:lnSpc>
                <a:spcPct val="110000"/>
              </a:lnSpc>
              <a:defRPr/>
            </a:pPr>
            <a:endParaRPr lang="en-US" sz="2200" kern="100" dirty="0">
              <a:solidFill>
                <a:srgbClr val="000000"/>
              </a:solidFill>
              <a:latin typeface="IBM Plex Sans Light" panose="020B0403050203000203" pitchFamily="34" charset="0"/>
              <a:cs typeface="Times New Roman" panose="02020603050405020304" pitchFamily="18" charset="0"/>
            </a:endParaRPr>
          </a:p>
          <a:p>
            <a:pPr defTabSz="1829014">
              <a:lnSpc>
                <a:spcPct val="110000"/>
              </a:lnSpc>
              <a:defRPr/>
            </a:pPr>
            <a:endParaRPr lang="en-US" sz="2000" kern="100" dirty="0">
              <a:solidFill>
                <a:srgbClr val="000000"/>
              </a:solidFill>
              <a:latin typeface="IBM Plex Sans Light" panose="020B0403050203000203"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9D9E817C-4311-16F6-4C0C-6859988B65D5}"/>
              </a:ext>
            </a:extLst>
          </p:cNvPr>
          <p:cNvSpPr>
            <a:spLocks noGrp="1"/>
          </p:cNvSpPr>
          <p:nvPr>
            <p:ph type="title"/>
          </p:nvPr>
        </p:nvSpPr>
        <p:spPr/>
        <p:txBody>
          <a:bodyPr/>
          <a:lstStyle/>
          <a:p>
            <a:r>
              <a:rPr lang="en-US" dirty="0"/>
              <a:t>When to sell cartridges and why</a:t>
            </a:r>
          </a:p>
        </p:txBody>
      </p:sp>
      <p:sp>
        <p:nvSpPr>
          <p:cNvPr id="5" name="TextBox 4">
            <a:extLst>
              <a:ext uri="{FF2B5EF4-FFF2-40B4-BE49-F238E27FC236}">
                <a16:creationId xmlns:a16="http://schemas.microsoft.com/office/drawing/2014/main" id="{5044C99D-A069-4ACA-DDCF-36E20A849DFD}"/>
              </a:ext>
            </a:extLst>
          </p:cNvPr>
          <p:cNvSpPr txBox="1"/>
          <p:nvPr/>
        </p:nvSpPr>
        <p:spPr>
          <a:xfrm>
            <a:off x="576072" y="3627182"/>
            <a:ext cx="11050588" cy="97047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US" sz="4000" kern="0" dirty="0">
                <a:solidFill>
                  <a:srgbClr val="000000"/>
                </a:solidFill>
                <a:latin typeface="IBM Plex Sans" panose="020B0503050203000203" pitchFamily="34" charset="0"/>
                <a:ea typeface="+mj-ea"/>
                <a:cs typeface="+mj-cs"/>
                <a:sym typeface="IBM Plex Sans Light"/>
              </a:rPr>
              <a:t>Sell cartridges for </a:t>
            </a:r>
            <a:r>
              <a:rPr lang="en-US" sz="4000" kern="0" dirty="0">
                <a:solidFill>
                  <a:schemeClr val="accent1"/>
                </a:solidFill>
                <a:latin typeface="IBM Plex Sans" panose="020B0503050203000203" pitchFamily="34" charset="0"/>
                <a:ea typeface="+mj-ea"/>
                <a:cs typeface="+mj-cs"/>
                <a:sym typeface="IBM Plex Sans Light"/>
              </a:rPr>
              <a:t>all</a:t>
            </a:r>
            <a:r>
              <a:rPr lang="en-US" sz="4000" kern="0" dirty="0">
                <a:solidFill>
                  <a:srgbClr val="000000"/>
                </a:solidFill>
                <a:latin typeface="IBM Plex Sans" panose="020B0503050203000203" pitchFamily="34" charset="0"/>
                <a:ea typeface="+mj-ea"/>
                <a:cs typeface="+mj-cs"/>
                <a:sym typeface="IBM Plex Sans Light"/>
              </a:rPr>
              <a:t> new license sales</a:t>
            </a:r>
          </a:p>
          <a:p>
            <a:pPr marL="342900" indent="-342900" algn="l" defTabSz="2438400">
              <a:buSzPct val="100000"/>
              <a:buFont typeface="Arial" panose="020B0604020202020204" pitchFamily="34" charset="0"/>
              <a:buChar char="•"/>
            </a:pPr>
            <a:endParaRPr lang="en-US" sz="4400" kern="0" dirty="0">
              <a:solidFill>
                <a:srgbClr val="000000"/>
              </a:solidFill>
              <a:ea typeface="+mj-ea"/>
              <a:cs typeface="+mj-cs"/>
              <a:sym typeface="IBM Plex Sans Light"/>
            </a:endParaRPr>
          </a:p>
          <a:p>
            <a:pPr marL="342900" indent="-342900" algn="l" defTabSz="2438400">
              <a:buSzPct val="100000"/>
              <a:buFont typeface="Arial" panose="020B0604020202020204" pitchFamily="34" charset="0"/>
              <a:buChar char="•"/>
            </a:pPr>
            <a:r>
              <a:rPr lang="en-US" kern="0" dirty="0">
                <a:solidFill>
                  <a:srgbClr val="000000"/>
                </a:solidFill>
                <a:ea typeface="+mj-ea"/>
                <a:cs typeface="+mj-cs"/>
                <a:sym typeface="IBM Plex Sans Light"/>
              </a:rPr>
              <a:t>Existing clients with new workloads or expanding volumes</a:t>
            </a:r>
          </a:p>
          <a:p>
            <a:pPr marL="342900" indent="-342900" algn="l" defTabSz="2438400">
              <a:buSzPct val="100000"/>
              <a:buFont typeface="Arial" panose="020B0604020202020204" pitchFamily="34" charset="0"/>
              <a:buChar char="•"/>
            </a:pPr>
            <a:r>
              <a:rPr lang="en-US" kern="0" dirty="0">
                <a:solidFill>
                  <a:srgbClr val="000000"/>
                </a:solidFill>
                <a:ea typeface="+mj-ea"/>
                <a:cs typeface="+mj-cs"/>
                <a:sym typeface="IBM Plex Sans Light"/>
              </a:rPr>
              <a:t>New clients </a:t>
            </a:r>
          </a:p>
          <a:p>
            <a:pPr marL="342900" indent="-342900" algn="l" defTabSz="2438400">
              <a:buSzPct val="100000"/>
              <a:buFont typeface="Arial" panose="020B0604020202020204" pitchFamily="34" charset="0"/>
              <a:buChar char="•"/>
            </a:pPr>
            <a:endParaRPr lang="en-US" sz="4400" kern="0" dirty="0">
              <a:solidFill>
                <a:srgbClr val="000000"/>
              </a:solidFill>
              <a:ea typeface="+mj-ea"/>
              <a:cs typeface="+mj-cs"/>
              <a:sym typeface="IBM Plex Sans Light"/>
            </a:endParaRPr>
          </a:p>
          <a:p>
            <a:pPr algn="l" defTabSz="2438400">
              <a:buSzPct val="100000"/>
            </a:pPr>
            <a:r>
              <a:rPr lang="en-US" sz="4000" kern="0" dirty="0">
                <a:solidFill>
                  <a:srgbClr val="000000"/>
                </a:solidFill>
                <a:latin typeface="IBM Plex Sans" panose="020B0503050203000203" pitchFamily="34" charset="0"/>
                <a:ea typeface="+mj-ea"/>
                <a:cs typeface="+mj-cs"/>
                <a:sym typeface="IBM Plex Sans Light"/>
              </a:rPr>
              <a:t>Comparing to standalone products, cartridges offer:</a:t>
            </a:r>
          </a:p>
          <a:p>
            <a:pPr algn="l" defTabSz="2438400">
              <a:buSzPct val="100000"/>
            </a:pPr>
            <a:endParaRPr lang="en-US" sz="4000" kern="0" dirty="0">
              <a:solidFill>
                <a:srgbClr val="000000"/>
              </a:solidFill>
              <a:ea typeface="+mj-ea"/>
              <a:cs typeface="+mj-cs"/>
              <a:sym typeface="IBM Plex Sans Light"/>
            </a:endParaRPr>
          </a:p>
          <a:p>
            <a:pPr marL="342900" indent="-342900" algn="l" defTabSz="2438400">
              <a:buSzPct val="100000"/>
              <a:buFont typeface="Arial" panose="020B0604020202020204" pitchFamily="34" charset="0"/>
              <a:buChar char="•"/>
            </a:pPr>
            <a:r>
              <a:rPr lang="en-US" kern="0" dirty="0">
                <a:solidFill>
                  <a:srgbClr val="000000"/>
                </a:solidFill>
                <a:ea typeface="+mj-ea"/>
                <a:cs typeface="+mj-cs"/>
                <a:sym typeface="IBM Plex Sans Light"/>
              </a:rPr>
              <a:t>Equivalent pricing</a:t>
            </a:r>
          </a:p>
          <a:p>
            <a:pPr marL="342900" indent="-342900" algn="l" defTabSz="2438400">
              <a:buSzPct val="100000"/>
              <a:buFont typeface="Arial" panose="020B0604020202020204" pitchFamily="34" charset="0"/>
              <a:buChar char="•"/>
            </a:pPr>
            <a:r>
              <a:rPr lang="en-US" kern="0" dirty="0">
                <a:solidFill>
                  <a:srgbClr val="000000"/>
                </a:solidFill>
                <a:ea typeface="+mj-ea"/>
                <a:cs typeface="+mj-cs"/>
                <a:sym typeface="IBM Plex Sans Light"/>
              </a:rPr>
              <a:t>Future-proof with new functionality and entitlement model</a:t>
            </a:r>
          </a:p>
          <a:p>
            <a:pPr marL="342900" indent="-342900" algn="l" defTabSz="2438400">
              <a:buSzPct val="100000"/>
              <a:buFont typeface="Arial" panose="020B0604020202020204" pitchFamily="34" charset="0"/>
              <a:buChar char="•"/>
            </a:pPr>
            <a:r>
              <a:rPr lang="en-US" kern="0" dirty="0">
                <a:solidFill>
                  <a:srgbClr val="000000"/>
                </a:solidFill>
                <a:ea typeface="+mj-ea"/>
                <a:cs typeface="+mj-cs"/>
                <a:sym typeface="IBM Plex Sans Light"/>
              </a:rPr>
              <a:t>Deployment flexibility from legacy on-prem to any Cloud</a:t>
            </a:r>
          </a:p>
          <a:p>
            <a:pPr marL="342900" indent="-342900" algn="l" defTabSz="2438400">
              <a:buSzPct val="100000"/>
              <a:buFont typeface="Arial" panose="020B0604020202020204" pitchFamily="34" charset="0"/>
              <a:buChar char="•"/>
            </a:pPr>
            <a:r>
              <a:rPr lang="en-US" kern="0" dirty="0">
                <a:solidFill>
                  <a:srgbClr val="000000"/>
                </a:solidFill>
                <a:ea typeface="+mj-ea"/>
                <a:cs typeface="+mj-cs"/>
                <a:sym typeface="IBM Plex Sans Light"/>
              </a:rPr>
              <a:t>Avoid extra approval in the bid process</a:t>
            </a:r>
          </a:p>
          <a:p>
            <a:pPr marL="342900" indent="-342900" algn="l" defTabSz="2438400">
              <a:buSzPct val="100000"/>
              <a:buFont typeface="Arial" panose="020B0604020202020204" pitchFamily="34" charset="0"/>
              <a:buChar char="•"/>
            </a:pPr>
            <a:r>
              <a:rPr lang="en-US" kern="0" dirty="0">
                <a:solidFill>
                  <a:srgbClr val="000000"/>
                </a:solidFill>
                <a:ea typeface="+mj-ea"/>
                <a:cs typeface="+mj-cs"/>
                <a:sym typeface="IBM Plex Sans Light"/>
              </a:rPr>
              <a:t>Partners receive 10% incentive for selling cartridges</a:t>
            </a:r>
          </a:p>
        </p:txBody>
      </p:sp>
      <p:pic>
        <p:nvPicPr>
          <p:cNvPr id="6" name="Picture 5">
            <a:extLst>
              <a:ext uri="{FF2B5EF4-FFF2-40B4-BE49-F238E27FC236}">
                <a16:creationId xmlns:a16="http://schemas.microsoft.com/office/drawing/2014/main" id="{38A0B3DD-9D42-3183-FE2B-C4884271971D}"/>
              </a:ext>
            </a:extLst>
          </p:cNvPr>
          <p:cNvPicPr>
            <a:picLocks noChangeAspect="1"/>
          </p:cNvPicPr>
          <p:nvPr/>
        </p:nvPicPr>
        <p:blipFill>
          <a:blip r:embed="rId3"/>
          <a:stretch>
            <a:fillRect/>
          </a:stretch>
        </p:blipFill>
        <p:spPr>
          <a:xfrm>
            <a:off x="14618240" y="2491280"/>
            <a:ext cx="8484521" cy="7033635"/>
          </a:xfrm>
          <a:prstGeom prst="rect">
            <a:avLst/>
          </a:prstGeom>
        </p:spPr>
      </p:pic>
      <p:sp>
        <p:nvSpPr>
          <p:cNvPr id="7" name="TextBox 6">
            <a:extLst>
              <a:ext uri="{FF2B5EF4-FFF2-40B4-BE49-F238E27FC236}">
                <a16:creationId xmlns:a16="http://schemas.microsoft.com/office/drawing/2014/main" id="{5CE69700-16CF-EA6A-5D6B-DE7D190E78C8}"/>
              </a:ext>
            </a:extLst>
          </p:cNvPr>
          <p:cNvSpPr txBox="1"/>
          <p:nvPr/>
        </p:nvSpPr>
        <p:spPr>
          <a:xfrm>
            <a:off x="15694872" y="10532222"/>
            <a:ext cx="6331255" cy="1384995"/>
          </a:xfrm>
          <a:prstGeom prst="rect">
            <a:avLst/>
          </a:prstGeom>
          <a:noFill/>
        </p:spPr>
        <p:txBody>
          <a:bodyPr wrap="square" lIns="0" rtlCol="0">
            <a:spAutoFit/>
          </a:bodyPr>
          <a:lstStyle/>
          <a:p>
            <a:pPr algn="ctr" defTabSz="183145">
              <a:defRPr/>
            </a:pPr>
            <a:r>
              <a:rPr lang="en-US" sz="2800" dirty="0">
                <a:ea typeface="IBM Plex Sans" charset="0"/>
                <a:cs typeface="Arial" panose="020B0604020202020204" pitchFamily="34" charset="0"/>
              </a:rPr>
              <a:t>IBM Cloud | Amazon Web Services | Microsoft Azure</a:t>
            </a:r>
            <a:br>
              <a:rPr lang="en-US" sz="2800" dirty="0">
                <a:ea typeface="IBM Plex Sans" charset="0"/>
                <a:cs typeface="Arial" panose="020B0604020202020204" pitchFamily="34" charset="0"/>
              </a:rPr>
            </a:br>
            <a:r>
              <a:rPr lang="en-US" sz="2800" dirty="0">
                <a:ea typeface="IBM Plex Sans" charset="0"/>
                <a:cs typeface="Arial" panose="020B0604020202020204" pitchFamily="34" charset="0"/>
              </a:rPr>
              <a:t>Google Cloud | On-premises hardware</a:t>
            </a:r>
          </a:p>
        </p:txBody>
      </p:sp>
    </p:spTree>
    <p:extLst>
      <p:ext uri="{BB962C8B-B14F-4D97-AF65-F5344CB8AC3E}">
        <p14:creationId xmlns:p14="http://schemas.microsoft.com/office/powerpoint/2010/main" val="30101451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440A2-9F60-9E04-336B-27383ECD1E4B}"/>
              </a:ext>
            </a:extLst>
          </p:cNvPr>
          <p:cNvSpPr>
            <a:spLocks noGrp="1"/>
          </p:cNvSpPr>
          <p:nvPr>
            <p:ph type="title"/>
          </p:nvPr>
        </p:nvSpPr>
        <p:spPr/>
        <p:txBody>
          <a:bodyPr/>
          <a:lstStyle/>
          <a:p>
            <a:r>
              <a:rPr lang="en-US" dirty="0"/>
              <a:t>What is </a:t>
            </a:r>
            <a:r>
              <a:rPr lang="en-US" dirty="0">
                <a:solidFill>
                  <a:schemeClr val="accent1"/>
                </a:solidFill>
              </a:rPr>
              <a:t>shared entitlement</a:t>
            </a:r>
            <a:r>
              <a:rPr lang="en-US" dirty="0"/>
              <a:t>, and how does it work?</a:t>
            </a:r>
          </a:p>
        </p:txBody>
      </p:sp>
      <p:sp>
        <p:nvSpPr>
          <p:cNvPr id="3" name="Rectangle 2">
            <a:extLst>
              <a:ext uri="{FF2B5EF4-FFF2-40B4-BE49-F238E27FC236}">
                <a16:creationId xmlns:a16="http://schemas.microsoft.com/office/drawing/2014/main" id="{1D93DB6C-878D-595D-5513-0CC4B31238E3}"/>
              </a:ext>
            </a:extLst>
          </p:cNvPr>
          <p:cNvSpPr/>
          <p:nvPr/>
        </p:nvSpPr>
        <p:spPr bwMode="auto">
          <a:xfrm>
            <a:off x="11626661" y="0"/>
            <a:ext cx="12794943" cy="13716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 name="Title 2">
            <a:extLst>
              <a:ext uri="{FF2B5EF4-FFF2-40B4-BE49-F238E27FC236}">
                <a16:creationId xmlns:a16="http://schemas.microsoft.com/office/drawing/2014/main" id="{FDB1B048-2D7F-9322-54B6-D1DDEEED38D7}"/>
              </a:ext>
            </a:extLst>
          </p:cNvPr>
          <p:cNvSpPr txBox="1">
            <a:spLocks/>
          </p:cNvSpPr>
          <p:nvPr/>
        </p:nvSpPr>
        <p:spPr>
          <a:xfrm>
            <a:off x="576072" y="4957635"/>
            <a:ext cx="10750500" cy="23059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SemiBold" panose="020B0703050203000203" pitchFamily="34" charset="0"/>
                <a:ea typeface="+mj-ea"/>
                <a:cs typeface="+mj-cs"/>
                <a:sym typeface="IBM Plex Sans Light"/>
              </a:rPr>
              <a:t>Example</a:t>
            </a:r>
            <a:endParaRPr kumimoji="0" lang="en-US" sz="4800" b="0" i="0" u="none" strike="noStrike" kern="1200" cap="none" spc="0" normalizeH="0" baseline="0" noProof="0" dirty="0">
              <a:ln>
                <a:noFill/>
              </a:ln>
              <a:solidFill>
                <a:srgbClr val="000000"/>
              </a:solidFill>
              <a:effectLst/>
              <a:uLnTx/>
              <a:uFillTx/>
              <a:latin typeface="IBM Plex Sans SemiBold" panose="020B0703050203000203" pitchFamily="34" charset="0"/>
              <a:ea typeface="+mj-ea"/>
              <a:cs typeface="+mj-cs"/>
              <a:sym typeface="IBM Plex Sans Light"/>
            </a:endParaRP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4400" u="none" strike="noStrike" kern="1200" cap="none" spc="0" normalizeH="0" baseline="0" noProof="0" dirty="0">
                <a:ln>
                  <a:noFill/>
                </a:ln>
                <a:solidFill>
                  <a:srgbClr val="000000"/>
                </a:solidFill>
                <a:effectLst/>
                <a:uLnTx/>
                <a:uFillTx/>
                <a:latin typeface="+mj-lt"/>
                <a:ea typeface="+mj-ea"/>
                <a:cs typeface="Arial" panose="020B0604020202020204" pitchFamily="34" charset="0"/>
                <a:sym typeface="IBM Plex Sans Light"/>
              </a:rPr>
              <a:t>Consider a client who purchases 100 VPCs of Db2 AE/SE Cartridge</a:t>
            </a:r>
          </a:p>
        </p:txBody>
      </p:sp>
      <p:sp>
        <p:nvSpPr>
          <p:cNvPr id="5" name="Oval 4">
            <a:extLst>
              <a:ext uri="{FF2B5EF4-FFF2-40B4-BE49-F238E27FC236}">
                <a16:creationId xmlns:a16="http://schemas.microsoft.com/office/drawing/2014/main" id="{E9D4EBFF-6CE8-426D-A195-89CA074B350B}"/>
              </a:ext>
            </a:extLst>
          </p:cNvPr>
          <p:cNvSpPr/>
          <p:nvPr/>
        </p:nvSpPr>
        <p:spPr bwMode="auto">
          <a:xfrm>
            <a:off x="12193587" y="1080396"/>
            <a:ext cx="914400" cy="914400"/>
          </a:xfrm>
          <a:prstGeom prst="ellipse">
            <a:avLst/>
          </a:prstGeom>
          <a:solidFill>
            <a:schemeClr val="accent4">
              <a:lumMod val="20000"/>
              <a:lumOff val="80000"/>
            </a:schemeClr>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accent4"/>
                </a:solidFill>
                <a:effectLst/>
                <a:latin typeface="+mn-lt"/>
              </a:rPr>
              <a:t>1</a:t>
            </a:r>
          </a:p>
        </p:txBody>
      </p:sp>
      <p:sp>
        <p:nvSpPr>
          <p:cNvPr id="6" name="Oval 5">
            <a:extLst>
              <a:ext uri="{FF2B5EF4-FFF2-40B4-BE49-F238E27FC236}">
                <a16:creationId xmlns:a16="http://schemas.microsoft.com/office/drawing/2014/main" id="{48DF8129-AA29-6880-AEF2-31A36FA6CB74}"/>
              </a:ext>
            </a:extLst>
          </p:cNvPr>
          <p:cNvSpPr/>
          <p:nvPr/>
        </p:nvSpPr>
        <p:spPr bwMode="auto">
          <a:xfrm>
            <a:off x="12193587" y="5544789"/>
            <a:ext cx="914400" cy="914400"/>
          </a:xfrm>
          <a:prstGeom prst="ellipse">
            <a:avLst/>
          </a:prstGeom>
          <a:solidFill>
            <a:schemeClr val="accent4">
              <a:lumMod val="20000"/>
              <a:lumOff val="80000"/>
            </a:schemeClr>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accent4"/>
                </a:solidFill>
                <a:effectLst/>
                <a:latin typeface="+mn-lt"/>
              </a:rPr>
              <a:t>2</a:t>
            </a:r>
          </a:p>
        </p:txBody>
      </p:sp>
      <p:sp>
        <p:nvSpPr>
          <p:cNvPr id="7" name="Oval 6">
            <a:extLst>
              <a:ext uri="{FF2B5EF4-FFF2-40B4-BE49-F238E27FC236}">
                <a16:creationId xmlns:a16="http://schemas.microsoft.com/office/drawing/2014/main" id="{49010E63-DA96-61E4-A744-1AEE6CA4FF2F}"/>
              </a:ext>
            </a:extLst>
          </p:cNvPr>
          <p:cNvSpPr/>
          <p:nvPr/>
        </p:nvSpPr>
        <p:spPr bwMode="auto">
          <a:xfrm>
            <a:off x="12193587" y="10009182"/>
            <a:ext cx="914400" cy="914400"/>
          </a:xfrm>
          <a:prstGeom prst="ellipse">
            <a:avLst/>
          </a:prstGeom>
          <a:solidFill>
            <a:schemeClr val="accent4">
              <a:lumMod val="20000"/>
              <a:lumOff val="80000"/>
            </a:schemeClr>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accent4"/>
                </a:solidFill>
                <a:effectLst/>
                <a:latin typeface="+mn-lt"/>
              </a:rPr>
              <a:t>3</a:t>
            </a:r>
          </a:p>
        </p:txBody>
      </p:sp>
      <p:cxnSp>
        <p:nvCxnSpPr>
          <p:cNvPr id="9" name="Straight Connector 8">
            <a:extLst>
              <a:ext uri="{FF2B5EF4-FFF2-40B4-BE49-F238E27FC236}">
                <a16:creationId xmlns:a16="http://schemas.microsoft.com/office/drawing/2014/main" id="{10ADC4F0-0CBE-C333-28DB-1711CE78A881}"/>
              </a:ext>
            </a:extLst>
          </p:cNvPr>
          <p:cNvCxnSpPr>
            <a:cxnSpLocks/>
          </p:cNvCxnSpPr>
          <p:nvPr/>
        </p:nvCxnSpPr>
        <p:spPr bwMode="auto">
          <a:xfrm>
            <a:off x="12193587" y="4928138"/>
            <a:ext cx="11219454" cy="0"/>
          </a:xfrm>
          <a:prstGeom prst="line">
            <a:avLst/>
          </a:prstGeom>
          <a:ln w="12700">
            <a:solidFill>
              <a:schemeClr val="tx2">
                <a:lumMod val="75000"/>
                <a:lumOff val="2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4CAF71E-CFB1-79EC-30AA-4243BD71AC7F}"/>
              </a:ext>
            </a:extLst>
          </p:cNvPr>
          <p:cNvCxnSpPr>
            <a:cxnSpLocks/>
          </p:cNvCxnSpPr>
          <p:nvPr/>
        </p:nvCxnSpPr>
        <p:spPr bwMode="auto">
          <a:xfrm>
            <a:off x="12193587" y="9475558"/>
            <a:ext cx="11219454" cy="0"/>
          </a:xfrm>
          <a:prstGeom prst="line">
            <a:avLst/>
          </a:prstGeom>
          <a:ln w="12700">
            <a:solidFill>
              <a:schemeClr val="tx2">
                <a:lumMod val="75000"/>
                <a:lumOff val="2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8C031C1-CC65-AC20-3FC4-CAFDD258CF63}"/>
              </a:ext>
            </a:extLst>
          </p:cNvPr>
          <p:cNvSpPr txBox="1"/>
          <p:nvPr/>
        </p:nvSpPr>
        <p:spPr>
          <a:xfrm>
            <a:off x="13674913" y="1080396"/>
            <a:ext cx="4542503" cy="1485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sz="3200" dirty="0">
                <a:latin typeface="IBM Plex Sans" panose="020B0503050203000203" pitchFamily="34" charset="0"/>
                <a:cs typeface="Arial" panose="020B0604020202020204" pitchFamily="34" charset="0"/>
              </a:rPr>
              <a:t>No Containerization</a:t>
            </a:r>
          </a:p>
          <a:p>
            <a:pPr algn="l" defTabSz="2438400">
              <a:buSzPct val="100000"/>
            </a:pPr>
            <a:r>
              <a:rPr lang="en-US" sz="2800" dirty="0">
                <a:latin typeface="IBM Plex Sans Light" panose="020B0403050203000203" pitchFamily="34" charset="0"/>
                <a:cs typeface="Arial" panose="020B0604020202020204" pitchFamily="34" charset="0"/>
              </a:rPr>
              <a:t>Client ops to run Db2 standalone (Bare Metal/VM)</a:t>
            </a:r>
          </a:p>
        </p:txBody>
      </p:sp>
      <p:graphicFrame>
        <p:nvGraphicFramePr>
          <p:cNvPr id="13" name="Table 12">
            <a:extLst>
              <a:ext uri="{FF2B5EF4-FFF2-40B4-BE49-F238E27FC236}">
                <a16:creationId xmlns:a16="http://schemas.microsoft.com/office/drawing/2014/main" id="{C82DE1AC-07CA-520F-BBC0-EC70190224BA}"/>
              </a:ext>
            </a:extLst>
          </p:cNvPr>
          <p:cNvGraphicFramePr>
            <a:graphicFrameLocks noGrp="1"/>
          </p:cNvGraphicFramePr>
          <p:nvPr>
            <p:extLst>
              <p:ext uri="{D42A27DB-BD31-4B8C-83A1-F6EECF244321}">
                <p14:modId xmlns:p14="http://schemas.microsoft.com/office/powerpoint/2010/main" val="2474410351"/>
              </p:ext>
            </p:extLst>
          </p:nvPr>
        </p:nvGraphicFramePr>
        <p:xfrm>
          <a:off x="19420521" y="944778"/>
          <a:ext cx="3992520" cy="3287182"/>
        </p:xfrm>
        <a:graphic>
          <a:graphicData uri="http://schemas.openxmlformats.org/drawingml/2006/table">
            <a:tbl>
              <a:tblPr firstRow="1" bandRow="1">
                <a:tableStyleId>{5C22544A-7EE6-4342-B048-85BDC9FD1C3A}</a:tableStyleId>
              </a:tblPr>
              <a:tblGrid>
                <a:gridCol w="1996260">
                  <a:extLst>
                    <a:ext uri="{9D8B030D-6E8A-4147-A177-3AD203B41FA5}">
                      <a16:colId xmlns:a16="http://schemas.microsoft.com/office/drawing/2014/main" val="1231099840"/>
                    </a:ext>
                  </a:extLst>
                </a:gridCol>
                <a:gridCol w="1996260">
                  <a:extLst>
                    <a:ext uri="{9D8B030D-6E8A-4147-A177-3AD203B41FA5}">
                      <a16:colId xmlns:a16="http://schemas.microsoft.com/office/drawing/2014/main" val="1513674415"/>
                    </a:ext>
                  </a:extLst>
                </a:gridCol>
              </a:tblGrid>
              <a:tr h="0">
                <a:tc gridSpan="2">
                  <a:txBody>
                    <a:bodyPr/>
                    <a:lstStyle/>
                    <a:p>
                      <a:pPr algn="ctr"/>
                      <a:r>
                        <a:rPr lang="en-US" sz="2000" b="0" i="0" dirty="0">
                          <a:solidFill>
                            <a:sysClr val="windowText" lastClr="000000"/>
                          </a:solidFill>
                          <a:latin typeface="+mn-lt"/>
                        </a:rPr>
                        <a:t>Db2</a:t>
                      </a:r>
                    </a:p>
                  </a:txBody>
                  <a:tcPr marL="80369" marR="80369" marT="40184" marB="401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8551114"/>
                  </a:ext>
                </a:extLst>
              </a:tr>
              <a:tr h="483669">
                <a:tc>
                  <a:txBody>
                    <a:bodyPr/>
                    <a:lstStyle/>
                    <a:p>
                      <a:pPr algn="ctr"/>
                      <a:r>
                        <a:rPr lang="en-US" sz="2000" b="0" i="0" dirty="0">
                          <a:solidFill>
                            <a:sysClr val="windowText" lastClr="000000"/>
                          </a:solidFill>
                          <a:latin typeface="+mn-lt"/>
                        </a:rPr>
                        <a:t>Standalone</a:t>
                      </a:r>
                    </a:p>
                  </a:txBody>
                  <a:tcPr marL="170707" marR="170707" marT="85353" marB="8535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i="0" dirty="0">
                          <a:solidFill>
                            <a:sysClr val="windowText" lastClr="000000"/>
                          </a:solidFill>
                          <a:latin typeface="+mn-lt"/>
                        </a:rPr>
                        <a:t>Containerized</a:t>
                      </a:r>
                    </a:p>
                  </a:txBody>
                  <a:tcPr marL="170707" marR="170707" marT="85353" marB="8535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0063463"/>
                  </a:ext>
                </a:extLst>
              </a:tr>
              <a:tr h="483669">
                <a:tc>
                  <a:txBody>
                    <a:bodyPr/>
                    <a:lstStyle/>
                    <a:p>
                      <a:pPr algn="ctr"/>
                      <a:endParaRPr lang="en-US" sz="2000" b="0" i="0" dirty="0">
                        <a:solidFill>
                          <a:schemeClr val="bg1"/>
                        </a:solidFill>
                        <a:latin typeface="+mn-lt"/>
                      </a:endParaRPr>
                    </a:p>
                  </a:txBody>
                  <a:tcPr marL="170707" marR="170707" marT="85353" marB="853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2000" b="0" i="0" dirty="0">
                        <a:solidFill>
                          <a:sysClr val="windowText" lastClr="000000"/>
                        </a:solidFill>
                        <a:latin typeface="+mn-lt"/>
                      </a:endParaRPr>
                    </a:p>
                  </a:txBody>
                  <a:tcPr marL="170707" marR="170707" marT="85353" marB="853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6403803"/>
                  </a:ext>
                </a:extLst>
              </a:tr>
              <a:tr h="483669">
                <a:tc>
                  <a:txBody>
                    <a:bodyPr/>
                    <a:lstStyle/>
                    <a:p>
                      <a:pPr algn="ctr"/>
                      <a:r>
                        <a:rPr lang="en-US" sz="2000" b="0" i="0" dirty="0">
                          <a:solidFill>
                            <a:schemeClr val="tx1"/>
                          </a:solidFill>
                          <a:latin typeface="+mn-lt"/>
                        </a:rPr>
                        <a:t>100 VPCs</a:t>
                      </a:r>
                    </a:p>
                  </a:txBody>
                  <a:tcPr marL="170707" marR="170707" marT="85353" marB="853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2000" b="0" i="0" dirty="0">
                        <a:solidFill>
                          <a:sysClr val="windowText" lastClr="000000"/>
                        </a:solidFill>
                        <a:latin typeface="+mn-lt"/>
                      </a:endParaRPr>
                    </a:p>
                  </a:txBody>
                  <a:tcPr marL="170707" marR="170707" marT="85353" marB="853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0940075"/>
                  </a:ext>
                </a:extLst>
              </a:tr>
              <a:tr h="483669">
                <a:tc>
                  <a:txBody>
                    <a:bodyPr/>
                    <a:lstStyle/>
                    <a:p>
                      <a:pPr algn="ctr"/>
                      <a:endParaRPr lang="en-US" sz="2000" b="0" i="0" dirty="0">
                        <a:solidFill>
                          <a:schemeClr val="bg1"/>
                        </a:solidFill>
                        <a:latin typeface="+mn-lt"/>
                      </a:endParaRPr>
                    </a:p>
                  </a:txBody>
                  <a:tcPr marL="170707" marR="170707" marT="85353" marB="853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2000" b="0" i="0" dirty="0">
                        <a:solidFill>
                          <a:sysClr val="windowText" lastClr="000000"/>
                        </a:solidFill>
                        <a:latin typeface="+mn-lt"/>
                      </a:endParaRPr>
                    </a:p>
                  </a:txBody>
                  <a:tcPr marL="170707" marR="170707" marT="85353" marB="853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579964"/>
                  </a:ext>
                </a:extLst>
              </a:tr>
              <a:tr h="483669">
                <a:tc>
                  <a:txBody>
                    <a:bodyPr/>
                    <a:lstStyle/>
                    <a:p>
                      <a:pPr algn="ctr"/>
                      <a:endParaRPr lang="en-US" sz="2000" b="0" i="0" dirty="0">
                        <a:solidFill>
                          <a:schemeClr val="bg1"/>
                        </a:solidFill>
                        <a:latin typeface="+mn-lt"/>
                      </a:endParaRPr>
                    </a:p>
                  </a:txBody>
                  <a:tcPr marL="170707" marR="170707" marT="85353" marB="853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2000" b="0" i="0" dirty="0">
                        <a:solidFill>
                          <a:sysClr val="windowText" lastClr="000000"/>
                        </a:solidFill>
                        <a:latin typeface="+mn-lt"/>
                      </a:endParaRPr>
                    </a:p>
                  </a:txBody>
                  <a:tcPr marL="170707" marR="170707" marT="85353" marB="853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2279987"/>
                  </a:ext>
                </a:extLst>
              </a:tr>
              <a:tr h="483669">
                <a:tc>
                  <a:txBody>
                    <a:bodyPr/>
                    <a:lstStyle/>
                    <a:p>
                      <a:pPr algn="ctr"/>
                      <a:endParaRPr lang="en-US" sz="2000" b="0" i="0" dirty="0">
                        <a:solidFill>
                          <a:schemeClr val="bg2"/>
                        </a:solidFill>
                        <a:latin typeface="+mn-lt"/>
                      </a:endParaRPr>
                    </a:p>
                  </a:txBody>
                  <a:tcPr marL="170707" marR="170707" marT="85353" marB="853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ysClr val="windowText" lastClr="000000"/>
                          </a:solidFill>
                          <a:latin typeface="+mn-lt"/>
                        </a:rPr>
                        <a:t>0 VPCs</a:t>
                      </a:r>
                    </a:p>
                  </a:txBody>
                  <a:tcPr marL="170707" marR="170707" marT="85353" marB="853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7587489"/>
                  </a:ext>
                </a:extLst>
              </a:tr>
            </a:tbl>
          </a:graphicData>
        </a:graphic>
      </p:graphicFrame>
      <p:sp>
        <p:nvSpPr>
          <p:cNvPr id="14" name="TextBox 13">
            <a:extLst>
              <a:ext uri="{FF2B5EF4-FFF2-40B4-BE49-F238E27FC236}">
                <a16:creationId xmlns:a16="http://schemas.microsoft.com/office/drawing/2014/main" id="{161CE53D-2496-EC66-BA7F-9ABA306B5707}"/>
              </a:ext>
            </a:extLst>
          </p:cNvPr>
          <p:cNvSpPr txBox="1"/>
          <p:nvPr/>
        </p:nvSpPr>
        <p:spPr>
          <a:xfrm>
            <a:off x="13674913" y="5538720"/>
            <a:ext cx="4542503" cy="1485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sz="3200" dirty="0">
                <a:latin typeface="IBM Plex Sans" panose="020B0503050203000203" pitchFamily="34" charset="0"/>
                <a:cs typeface="Arial" panose="020B0604020202020204" pitchFamily="34" charset="0"/>
              </a:rPr>
              <a:t>Partial Containerization</a:t>
            </a:r>
          </a:p>
          <a:p>
            <a:pPr algn="l" defTabSz="2438400">
              <a:buSzPct val="100000"/>
            </a:pPr>
            <a:r>
              <a:rPr lang="en-US" sz="2800" dirty="0">
                <a:latin typeface="IBM Plex Sans Light" panose="020B0403050203000203" pitchFamily="34" charset="0"/>
                <a:cs typeface="Arial" panose="020B0604020202020204" pitchFamily="34" charset="0"/>
              </a:rPr>
              <a:t>Client starts containerizing Db2.  The total VPC count cannot exceed their entitlement</a:t>
            </a:r>
          </a:p>
        </p:txBody>
      </p:sp>
      <p:graphicFrame>
        <p:nvGraphicFramePr>
          <p:cNvPr id="16" name="Table 15">
            <a:extLst>
              <a:ext uri="{FF2B5EF4-FFF2-40B4-BE49-F238E27FC236}">
                <a16:creationId xmlns:a16="http://schemas.microsoft.com/office/drawing/2014/main" id="{FCA12C6C-05E9-C822-34D6-ACFF9F9E4C17}"/>
              </a:ext>
            </a:extLst>
          </p:cNvPr>
          <p:cNvGraphicFramePr>
            <a:graphicFrameLocks noGrp="1"/>
          </p:cNvGraphicFramePr>
          <p:nvPr>
            <p:extLst>
              <p:ext uri="{D42A27DB-BD31-4B8C-83A1-F6EECF244321}">
                <p14:modId xmlns:p14="http://schemas.microsoft.com/office/powerpoint/2010/main" val="975944401"/>
              </p:ext>
            </p:extLst>
          </p:nvPr>
        </p:nvGraphicFramePr>
        <p:xfrm>
          <a:off x="19420521" y="5547130"/>
          <a:ext cx="3992520" cy="3432844"/>
        </p:xfrm>
        <a:graphic>
          <a:graphicData uri="http://schemas.openxmlformats.org/drawingml/2006/table">
            <a:tbl>
              <a:tblPr firstRow="1" bandRow="1">
                <a:tableStyleId>{5C22544A-7EE6-4342-B048-85BDC9FD1C3A}</a:tableStyleId>
              </a:tblPr>
              <a:tblGrid>
                <a:gridCol w="1996260">
                  <a:extLst>
                    <a:ext uri="{9D8B030D-6E8A-4147-A177-3AD203B41FA5}">
                      <a16:colId xmlns:a16="http://schemas.microsoft.com/office/drawing/2014/main" val="1231099840"/>
                    </a:ext>
                  </a:extLst>
                </a:gridCol>
                <a:gridCol w="1996260">
                  <a:extLst>
                    <a:ext uri="{9D8B030D-6E8A-4147-A177-3AD203B41FA5}">
                      <a16:colId xmlns:a16="http://schemas.microsoft.com/office/drawing/2014/main" val="1513674415"/>
                    </a:ext>
                  </a:extLst>
                </a:gridCol>
              </a:tblGrid>
              <a:tr h="483425">
                <a:tc gridSpan="2">
                  <a:txBody>
                    <a:bodyPr/>
                    <a:lstStyle/>
                    <a:p>
                      <a:pPr algn="ctr"/>
                      <a:r>
                        <a:rPr lang="en-US" sz="2000" b="0" i="0" dirty="0">
                          <a:solidFill>
                            <a:sysClr val="windowText" lastClr="000000"/>
                          </a:solidFill>
                          <a:latin typeface="+mn-lt"/>
                        </a:rPr>
                        <a:t>Db2</a:t>
                      </a:r>
                    </a:p>
                  </a:txBody>
                  <a:tcPr marL="227494" marR="227494" marT="113747" marB="11374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8551114"/>
                  </a:ext>
                </a:extLst>
              </a:tr>
              <a:tr h="483425">
                <a:tc>
                  <a:txBody>
                    <a:bodyPr/>
                    <a:lstStyle/>
                    <a:p>
                      <a:pPr algn="ctr"/>
                      <a:r>
                        <a:rPr lang="en-US" sz="2000" b="0" i="0" dirty="0">
                          <a:solidFill>
                            <a:sysClr val="windowText" lastClr="000000"/>
                          </a:solidFill>
                          <a:latin typeface="+mn-lt"/>
                        </a:rPr>
                        <a:t>Standalone</a:t>
                      </a:r>
                    </a:p>
                  </a:txBody>
                  <a:tcPr marL="170621" marR="170621" marT="85310" marB="8531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i="0" dirty="0">
                          <a:solidFill>
                            <a:sysClr val="windowText" lastClr="000000"/>
                          </a:solidFill>
                          <a:latin typeface="+mn-lt"/>
                        </a:rPr>
                        <a:t>Containerized</a:t>
                      </a:r>
                    </a:p>
                  </a:txBody>
                  <a:tcPr marL="170621" marR="170621" marT="85310" marB="8531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0063463"/>
                  </a:ext>
                </a:extLst>
              </a:tr>
              <a:tr h="483425">
                <a:tc>
                  <a:txBody>
                    <a:bodyPr/>
                    <a:lstStyle/>
                    <a:p>
                      <a:pPr algn="ctr"/>
                      <a:endParaRPr lang="en-US" sz="2000" b="0" i="0" dirty="0">
                        <a:solidFill>
                          <a:schemeClr val="bg1"/>
                        </a:solidFill>
                        <a:latin typeface="+mn-lt"/>
                      </a:endParaRPr>
                    </a:p>
                  </a:txBody>
                  <a:tcPr marL="170621" marR="170621" marT="85310" marB="853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0" b="0" i="0" dirty="0">
                        <a:solidFill>
                          <a:schemeClr val="bg2"/>
                        </a:solidFill>
                        <a:latin typeface="+mn-lt"/>
                      </a:endParaRPr>
                    </a:p>
                  </a:txBody>
                  <a:tcPr marL="170621" marR="170621" marT="85310" marB="853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6403803"/>
                  </a:ext>
                </a:extLst>
              </a:tr>
              <a:tr h="483425">
                <a:tc>
                  <a:txBody>
                    <a:bodyPr/>
                    <a:lstStyle/>
                    <a:p>
                      <a:pPr algn="ctr"/>
                      <a:endParaRPr lang="en-US" sz="2000" b="0" i="0" dirty="0">
                        <a:solidFill>
                          <a:schemeClr val="bg1"/>
                        </a:solidFill>
                        <a:latin typeface="+mn-lt"/>
                      </a:endParaRPr>
                    </a:p>
                  </a:txBody>
                  <a:tcPr marL="170621" marR="170621" marT="85310" marB="853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0" b="0" i="0" dirty="0">
                        <a:solidFill>
                          <a:schemeClr val="bg2"/>
                        </a:solidFill>
                        <a:latin typeface="+mn-lt"/>
                      </a:endParaRPr>
                    </a:p>
                  </a:txBody>
                  <a:tcPr marL="170621" marR="170621" marT="85310" marB="853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0940075"/>
                  </a:ext>
                </a:extLst>
              </a:tr>
              <a:tr h="483425">
                <a:tc>
                  <a:txBody>
                    <a:bodyPr/>
                    <a:lstStyle/>
                    <a:p>
                      <a:pPr algn="ctr"/>
                      <a:r>
                        <a:rPr lang="en-US" sz="2000" b="0" i="0" dirty="0">
                          <a:solidFill>
                            <a:schemeClr val="tx1"/>
                          </a:solidFill>
                          <a:latin typeface="+mn-lt"/>
                        </a:rPr>
                        <a:t>60 VPCs</a:t>
                      </a:r>
                    </a:p>
                  </a:txBody>
                  <a:tcPr marL="170621" marR="170621" marT="85310" marB="853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2000" b="0" i="0" dirty="0">
                        <a:solidFill>
                          <a:schemeClr val="bg2"/>
                        </a:solidFill>
                        <a:latin typeface="+mn-lt"/>
                      </a:endParaRPr>
                    </a:p>
                  </a:txBody>
                  <a:tcPr marL="170621" marR="170621" marT="85310" marB="853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579964"/>
                  </a:ext>
                </a:extLst>
              </a:tr>
              <a:tr h="483425">
                <a:tc>
                  <a:txBody>
                    <a:bodyPr/>
                    <a:lstStyle/>
                    <a:p>
                      <a:pPr algn="ctr"/>
                      <a:endParaRPr lang="en-US" sz="2000" b="0" i="0" dirty="0">
                        <a:solidFill>
                          <a:schemeClr val="bg1"/>
                        </a:solidFill>
                        <a:latin typeface="+mn-lt"/>
                      </a:endParaRPr>
                    </a:p>
                  </a:txBody>
                  <a:tcPr marL="170621" marR="170621" marT="85310" marB="853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2000" b="0" i="0" dirty="0">
                          <a:solidFill>
                            <a:schemeClr val="tx1"/>
                          </a:solidFill>
                          <a:latin typeface="+mn-lt"/>
                        </a:rPr>
                        <a:t>40 VPCs</a:t>
                      </a:r>
                    </a:p>
                  </a:txBody>
                  <a:tcPr marL="170621" marR="170621" marT="85310" marB="853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802279987"/>
                  </a:ext>
                </a:extLst>
              </a:tr>
              <a:tr h="483425">
                <a:tc>
                  <a:txBody>
                    <a:bodyPr/>
                    <a:lstStyle/>
                    <a:p>
                      <a:pPr algn="ctr"/>
                      <a:endParaRPr lang="en-US" sz="2000" b="0" i="0" dirty="0">
                        <a:solidFill>
                          <a:schemeClr val="bg1"/>
                        </a:solidFill>
                        <a:latin typeface="+mn-lt"/>
                      </a:endParaRPr>
                    </a:p>
                  </a:txBody>
                  <a:tcPr marL="170621" marR="170621" marT="85310" marB="853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2000" b="0" i="0" dirty="0">
                        <a:solidFill>
                          <a:schemeClr val="bg2"/>
                        </a:solidFill>
                        <a:latin typeface="+mn-lt"/>
                      </a:endParaRPr>
                    </a:p>
                  </a:txBody>
                  <a:tcPr marL="170621" marR="170621" marT="85310" marB="853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507587489"/>
                  </a:ext>
                </a:extLst>
              </a:tr>
            </a:tbl>
          </a:graphicData>
        </a:graphic>
      </p:graphicFrame>
      <p:sp>
        <p:nvSpPr>
          <p:cNvPr id="17" name="TextBox 16">
            <a:extLst>
              <a:ext uri="{FF2B5EF4-FFF2-40B4-BE49-F238E27FC236}">
                <a16:creationId xmlns:a16="http://schemas.microsoft.com/office/drawing/2014/main" id="{2802E1A1-15AC-3E94-DF5F-67BEC2708A88}"/>
              </a:ext>
            </a:extLst>
          </p:cNvPr>
          <p:cNvSpPr txBox="1"/>
          <p:nvPr/>
        </p:nvSpPr>
        <p:spPr>
          <a:xfrm>
            <a:off x="13674912" y="10009182"/>
            <a:ext cx="4542503" cy="1485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sz="3200" dirty="0">
                <a:latin typeface="IBM Plex Sans" panose="020B0503050203000203" pitchFamily="34" charset="0"/>
                <a:cs typeface="Arial" panose="020B0604020202020204" pitchFamily="34" charset="0"/>
              </a:rPr>
              <a:t>Full Containerization</a:t>
            </a:r>
          </a:p>
          <a:p>
            <a:pPr algn="l" defTabSz="2438400">
              <a:buSzPct val="100000"/>
            </a:pPr>
            <a:r>
              <a:rPr lang="en-US" sz="2800" dirty="0">
                <a:latin typeface="IBM Plex Sans Light" panose="020B0403050203000203" pitchFamily="34" charset="0"/>
                <a:cs typeface="Arial" panose="020B0604020202020204" pitchFamily="34" charset="0"/>
              </a:rPr>
              <a:t>Client containerizes their entire Db2 estate on Cloud Pak for Data</a:t>
            </a:r>
          </a:p>
        </p:txBody>
      </p:sp>
      <p:graphicFrame>
        <p:nvGraphicFramePr>
          <p:cNvPr id="18" name="Table 17">
            <a:extLst>
              <a:ext uri="{FF2B5EF4-FFF2-40B4-BE49-F238E27FC236}">
                <a16:creationId xmlns:a16="http://schemas.microsoft.com/office/drawing/2014/main" id="{C3D1745F-24AF-3888-9572-5C3639D1B226}"/>
              </a:ext>
            </a:extLst>
          </p:cNvPr>
          <p:cNvGraphicFramePr>
            <a:graphicFrameLocks noGrp="1"/>
          </p:cNvGraphicFramePr>
          <p:nvPr>
            <p:extLst>
              <p:ext uri="{D42A27DB-BD31-4B8C-83A1-F6EECF244321}">
                <p14:modId xmlns:p14="http://schemas.microsoft.com/office/powerpoint/2010/main" val="121109446"/>
              </p:ext>
            </p:extLst>
          </p:nvPr>
        </p:nvGraphicFramePr>
        <p:xfrm>
          <a:off x="19477623" y="9931715"/>
          <a:ext cx="3878316" cy="3328128"/>
        </p:xfrm>
        <a:graphic>
          <a:graphicData uri="http://schemas.openxmlformats.org/drawingml/2006/table">
            <a:tbl>
              <a:tblPr firstRow="1" bandRow="1">
                <a:tableStyleId>{5C22544A-7EE6-4342-B048-85BDC9FD1C3A}</a:tableStyleId>
              </a:tblPr>
              <a:tblGrid>
                <a:gridCol w="1939158">
                  <a:extLst>
                    <a:ext uri="{9D8B030D-6E8A-4147-A177-3AD203B41FA5}">
                      <a16:colId xmlns:a16="http://schemas.microsoft.com/office/drawing/2014/main" val="1231099840"/>
                    </a:ext>
                  </a:extLst>
                </a:gridCol>
                <a:gridCol w="1939158">
                  <a:extLst>
                    <a:ext uri="{9D8B030D-6E8A-4147-A177-3AD203B41FA5}">
                      <a16:colId xmlns:a16="http://schemas.microsoft.com/office/drawing/2014/main" val="1513674415"/>
                    </a:ext>
                  </a:extLst>
                </a:gridCol>
              </a:tblGrid>
              <a:tr h="469597">
                <a:tc gridSpan="2">
                  <a:txBody>
                    <a:bodyPr/>
                    <a:lstStyle/>
                    <a:p>
                      <a:pPr algn="ctr"/>
                      <a:r>
                        <a:rPr lang="en-US" sz="1900" b="0" i="0" dirty="0">
                          <a:solidFill>
                            <a:sysClr val="windowText" lastClr="000000"/>
                          </a:solidFill>
                          <a:latin typeface="+mn-lt"/>
                        </a:rPr>
                        <a:t>Db2</a:t>
                      </a:r>
                    </a:p>
                  </a:txBody>
                  <a:tcPr marL="220987" marR="220987" marT="110493" marB="1104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8551114"/>
                  </a:ext>
                </a:extLst>
              </a:tr>
              <a:tr h="469597">
                <a:tc>
                  <a:txBody>
                    <a:bodyPr/>
                    <a:lstStyle/>
                    <a:p>
                      <a:pPr algn="ctr"/>
                      <a:r>
                        <a:rPr lang="en-US" sz="1900" b="0" i="0" dirty="0">
                          <a:solidFill>
                            <a:sysClr val="windowText" lastClr="000000"/>
                          </a:solidFill>
                          <a:latin typeface="+mn-lt"/>
                        </a:rPr>
                        <a:t>Standalone</a:t>
                      </a:r>
                    </a:p>
                  </a:txBody>
                  <a:tcPr marL="165740" marR="165740" marT="82870" marB="8287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900" b="0" i="0" dirty="0">
                          <a:solidFill>
                            <a:sysClr val="windowText" lastClr="000000"/>
                          </a:solidFill>
                          <a:latin typeface="+mn-lt"/>
                        </a:rPr>
                        <a:t>Containerized</a:t>
                      </a:r>
                    </a:p>
                  </a:txBody>
                  <a:tcPr marL="165740" marR="165740" marT="82870" marB="8287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0063463"/>
                  </a:ext>
                </a:extLst>
              </a:tr>
              <a:tr h="469597">
                <a:tc>
                  <a:txBody>
                    <a:bodyPr/>
                    <a:lstStyle/>
                    <a:p>
                      <a:pPr algn="ctr"/>
                      <a:endParaRPr lang="en-US" sz="1900" b="0" i="0" dirty="0">
                        <a:solidFill>
                          <a:sysClr val="windowText" lastClr="000000"/>
                        </a:solidFill>
                        <a:latin typeface="+mn-lt"/>
                      </a:endParaRPr>
                    </a:p>
                  </a:txBody>
                  <a:tcPr marL="165740" marR="165740" marT="82870" marB="828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900" b="0" i="0" dirty="0">
                        <a:solidFill>
                          <a:schemeClr val="tx1"/>
                        </a:solidFill>
                        <a:latin typeface="+mn-lt"/>
                      </a:endParaRPr>
                    </a:p>
                  </a:txBody>
                  <a:tcPr marL="165740" marR="165740" marT="82870" marB="828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3436403803"/>
                  </a:ext>
                </a:extLst>
              </a:tr>
              <a:tr h="469597">
                <a:tc>
                  <a:txBody>
                    <a:bodyPr/>
                    <a:lstStyle/>
                    <a:p>
                      <a:pPr algn="ctr"/>
                      <a:endParaRPr lang="en-US" sz="1900" b="0" i="0" dirty="0">
                        <a:solidFill>
                          <a:sysClr val="windowText" lastClr="000000"/>
                        </a:solidFill>
                        <a:latin typeface="+mn-lt"/>
                      </a:endParaRPr>
                    </a:p>
                  </a:txBody>
                  <a:tcPr marL="165740" marR="165740" marT="82870" marB="828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900" b="0" i="0" dirty="0">
                          <a:solidFill>
                            <a:schemeClr val="tx1"/>
                          </a:solidFill>
                          <a:latin typeface="+mn-lt"/>
                        </a:rPr>
                        <a:t>100 VPCs</a:t>
                      </a:r>
                    </a:p>
                  </a:txBody>
                  <a:tcPr marL="165740" marR="165740" marT="82870" marB="828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4150940075"/>
                  </a:ext>
                </a:extLst>
              </a:tr>
              <a:tr h="469597">
                <a:tc>
                  <a:txBody>
                    <a:bodyPr/>
                    <a:lstStyle/>
                    <a:p>
                      <a:pPr algn="ctr"/>
                      <a:endParaRPr lang="en-US" sz="1900" b="0" i="0" dirty="0">
                        <a:solidFill>
                          <a:sysClr val="windowText" lastClr="000000"/>
                        </a:solidFill>
                        <a:latin typeface="+mn-lt"/>
                      </a:endParaRPr>
                    </a:p>
                  </a:txBody>
                  <a:tcPr marL="165740" marR="165740" marT="82870" marB="828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900" b="0" i="0" dirty="0">
                        <a:solidFill>
                          <a:schemeClr val="tx1"/>
                        </a:solidFill>
                        <a:latin typeface="+mn-lt"/>
                      </a:endParaRPr>
                    </a:p>
                  </a:txBody>
                  <a:tcPr marL="165740" marR="165740" marT="82870" marB="828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282579964"/>
                  </a:ext>
                </a:extLst>
              </a:tr>
              <a:tr h="469597">
                <a:tc>
                  <a:txBody>
                    <a:bodyPr/>
                    <a:lstStyle/>
                    <a:p>
                      <a:pPr algn="ctr"/>
                      <a:endParaRPr lang="en-US" sz="1900" b="0" i="0" dirty="0">
                        <a:solidFill>
                          <a:sysClr val="windowText" lastClr="000000"/>
                        </a:solidFill>
                        <a:latin typeface="+mn-lt"/>
                      </a:endParaRPr>
                    </a:p>
                  </a:txBody>
                  <a:tcPr marL="165740" marR="165740" marT="82870" marB="828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900" b="0" i="0" dirty="0">
                        <a:solidFill>
                          <a:schemeClr val="tx1"/>
                        </a:solidFill>
                        <a:latin typeface="+mn-lt"/>
                      </a:endParaRPr>
                    </a:p>
                  </a:txBody>
                  <a:tcPr marL="165740" marR="165740" marT="82870" marB="828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802279987"/>
                  </a:ext>
                </a:extLst>
              </a:tr>
              <a:tr h="4695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i="0" dirty="0">
                          <a:solidFill>
                            <a:sysClr val="windowText" lastClr="000000"/>
                          </a:solidFill>
                          <a:latin typeface="+mn-lt"/>
                        </a:rPr>
                        <a:t>0 VPCs</a:t>
                      </a:r>
                    </a:p>
                  </a:txBody>
                  <a:tcPr marL="165740" marR="165740" marT="82870" marB="828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900" b="0" i="0" dirty="0">
                        <a:solidFill>
                          <a:schemeClr val="tx1"/>
                        </a:solidFill>
                        <a:latin typeface="+mn-lt"/>
                      </a:endParaRPr>
                    </a:p>
                  </a:txBody>
                  <a:tcPr marL="165740" marR="165740" marT="82870" marB="828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0E0E0"/>
                    </a:solidFill>
                  </a:tcPr>
                </a:tc>
                <a:extLst>
                  <a:ext uri="{0D108BD9-81ED-4DB2-BD59-A6C34878D82A}">
                    <a16:rowId xmlns:a16="http://schemas.microsoft.com/office/drawing/2014/main" val="1507587489"/>
                  </a:ext>
                </a:extLst>
              </a:tr>
            </a:tbl>
          </a:graphicData>
        </a:graphic>
      </p:graphicFrame>
      <p:sp>
        <p:nvSpPr>
          <p:cNvPr id="19" name="TextBox 18">
            <a:extLst>
              <a:ext uri="{FF2B5EF4-FFF2-40B4-BE49-F238E27FC236}">
                <a16:creationId xmlns:a16="http://schemas.microsoft.com/office/drawing/2014/main" id="{D802E77C-EE58-9562-4F01-9A44A3991CD2}"/>
              </a:ext>
            </a:extLst>
          </p:cNvPr>
          <p:cNvSpPr txBox="1"/>
          <p:nvPr/>
        </p:nvSpPr>
        <p:spPr>
          <a:xfrm>
            <a:off x="1027637" y="12753148"/>
            <a:ext cx="10448979" cy="578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lvl="1" defTabSz="2438400">
              <a:buSzPct val="100000"/>
            </a:pPr>
            <a:r>
              <a:rPr lang="en-US" sz="2800" dirty="0">
                <a:latin typeface="IBM Plex Sans Light" panose="020B0403050203000203" pitchFamily="34" charset="0"/>
                <a:cs typeface="Arial" panose="020B0604020202020204" pitchFamily="34" charset="0"/>
              </a:rPr>
              <a:t>All three of these deployment strategies are fully supported</a:t>
            </a:r>
          </a:p>
        </p:txBody>
      </p:sp>
    </p:spTree>
    <p:extLst>
      <p:ext uri="{BB962C8B-B14F-4D97-AF65-F5344CB8AC3E}">
        <p14:creationId xmlns:p14="http://schemas.microsoft.com/office/powerpoint/2010/main" val="186641251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3814A2-656A-F4F5-2149-142711F2EFAD}"/>
              </a:ext>
            </a:extLst>
          </p:cNvPr>
          <p:cNvSpPr/>
          <p:nvPr/>
        </p:nvSpPr>
        <p:spPr bwMode="auto">
          <a:xfrm>
            <a:off x="11495315" y="0"/>
            <a:ext cx="12794943" cy="13716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51DDF3B1-E510-8160-64DD-1C619542633F}"/>
              </a:ext>
            </a:extLst>
          </p:cNvPr>
          <p:cNvSpPr>
            <a:spLocks noGrp="1"/>
          </p:cNvSpPr>
          <p:nvPr>
            <p:ph type="title"/>
          </p:nvPr>
        </p:nvSpPr>
        <p:spPr>
          <a:xfrm>
            <a:off x="576073" y="384048"/>
            <a:ext cx="10919242" cy="4573587"/>
          </a:xfrm>
        </p:spPr>
        <p:txBody>
          <a:bodyPr/>
          <a:lstStyle/>
          <a:p>
            <a:r>
              <a:rPr lang="en-US" sz="8000" dirty="0"/>
              <a:t>What is a modernization upgrade?</a:t>
            </a:r>
          </a:p>
        </p:txBody>
      </p:sp>
      <p:sp>
        <p:nvSpPr>
          <p:cNvPr id="4" name="Rectangle 3">
            <a:extLst>
              <a:ext uri="{FF2B5EF4-FFF2-40B4-BE49-F238E27FC236}">
                <a16:creationId xmlns:a16="http://schemas.microsoft.com/office/drawing/2014/main" id="{820B0EAA-4A6F-9F11-33EE-48FD19C4E5D9}"/>
              </a:ext>
            </a:extLst>
          </p:cNvPr>
          <p:cNvSpPr/>
          <p:nvPr/>
        </p:nvSpPr>
        <p:spPr bwMode="auto">
          <a:xfrm>
            <a:off x="12193587" y="3246405"/>
            <a:ext cx="11617516" cy="9084932"/>
          </a:xfrm>
          <a:prstGeom prst="rect">
            <a:avLst/>
          </a:prstGeom>
          <a:solidFill>
            <a:schemeClr val="bg1"/>
          </a:solidFill>
          <a:ln w="158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284" tIns="274284" rIns="274284" bIns="274284" numCol="1" rtlCol="0" anchor="t" anchorCtr="0" compatLnSpc="1">
            <a:prstTxWarp prst="textNoShape">
              <a:avLst/>
            </a:prstTxWarp>
          </a:bodyPr>
          <a:lstStyle/>
          <a:p>
            <a:pPr defTabSz="2437912">
              <a:lnSpc>
                <a:spcPct val="110000"/>
              </a:lnSpc>
              <a:buSzPct val="100000"/>
              <a:defRPr/>
            </a:pPr>
            <a:r>
              <a:rPr lang="en-US" kern="100" dirty="0">
                <a:solidFill>
                  <a:srgbClr val="000000"/>
                </a:solidFill>
                <a:cs typeface="Times New Roman" panose="02020603050405020304" pitchFamily="18" charset="0"/>
              </a:rPr>
              <a:t>For </a:t>
            </a:r>
            <a:r>
              <a:rPr lang="en-US" kern="100" dirty="0">
                <a:solidFill>
                  <a:schemeClr val="accent1"/>
                </a:solidFill>
                <a:cs typeface="Times New Roman" panose="02020603050405020304" pitchFamily="18" charset="0"/>
              </a:rPr>
              <a:t>existing</a:t>
            </a:r>
            <a:r>
              <a:rPr lang="en-US" kern="100" dirty="0">
                <a:solidFill>
                  <a:srgbClr val="000000"/>
                </a:solidFill>
                <a:cs typeface="Times New Roman" panose="02020603050405020304" pitchFamily="18" charset="0"/>
              </a:rPr>
              <a:t> </a:t>
            </a:r>
            <a:r>
              <a:rPr lang="en-US" kern="100" dirty="0">
                <a:solidFill>
                  <a:schemeClr val="accent1"/>
                </a:solidFill>
                <a:cs typeface="Times New Roman" panose="02020603050405020304" pitchFamily="18" charset="0"/>
              </a:rPr>
              <a:t>clients</a:t>
            </a:r>
            <a:r>
              <a:rPr lang="en-US" kern="100" dirty="0">
                <a:solidFill>
                  <a:srgbClr val="000000"/>
                </a:solidFill>
                <a:cs typeface="Times New Roman" panose="02020603050405020304" pitchFamily="18" charset="0"/>
              </a:rPr>
              <a:t> prior to S&amp;S renewal</a:t>
            </a:r>
          </a:p>
        </p:txBody>
      </p:sp>
      <p:sp>
        <p:nvSpPr>
          <p:cNvPr id="5" name="Rectangle 4">
            <a:extLst>
              <a:ext uri="{FF2B5EF4-FFF2-40B4-BE49-F238E27FC236}">
                <a16:creationId xmlns:a16="http://schemas.microsoft.com/office/drawing/2014/main" id="{43B81813-838A-4B93-03AE-E4CC85E4631E}"/>
              </a:ext>
            </a:extLst>
          </p:cNvPr>
          <p:cNvSpPr/>
          <p:nvPr/>
        </p:nvSpPr>
        <p:spPr bwMode="auto">
          <a:xfrm>
            <a:off x="12630557" y="4640224"/>
            <a:ext cx="10743577" cy="2998210"/>
          </a:xfrm>
          <a:prstGeom prst="rect">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tx1"/>
                </a:solidFill>
                <a:effectLst/>
                <a:latin typeface="+mn-lt"/>
              </a:rPr>
              <a:t>Cartridge</a:t>
            </a:r>
            <a:endParaRPr kumimoji="0" lang="en-US" sz="2800" b="0" i="0" u="none" strike="noStrike" cap="none" normalizeH="0" baseline="0" dirty="0">
              <a:ln>
                <a:noFill/>
              </a:ln>
              <a:solidFill>
                <a:schemeClr val="tx1"/>
              </a:solidFill>
              <a:effectLst/>
              <a:latin typeface="+mn-lt"/>
            </a:endParaRPr>
          </a:p>
        </p:txBody>
      </p:sp>
      <p:sp>
        <p:nvSpPr>
          <p:cNvPr id="6" name="Rectangle 5">
            <a:extLst>
              <a:ext uri="{FF2B5EF4-FFF2-40B4-BE49-F238E27FC236}">
                <a16:creationId xmlns:a16="http://schemas.microsoft.com/office/drawing/2014/main" id="{182C4698-9F04-08DE-5FF5-1C3116887BE7}"/>
              </a:ext>
            </a:extLst>
          </p:cNvPr>
          <p:cNvSpPr/>
          <p:nvPr/>
        </p:nvSpPr>
        <p:spPr bwMode="auto">
          <a:xfrm>
            <a:off x="12630557" y="8838478"/>
            <a:ext cx="10743576" cy="2998210"/>
          </a:xfrm>
          <a:prstGeom prst="rect">
            <a:avLst/>
          </a:prstGeom>
          <a:solidFill>
            <a:srgbClr val="EDF5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3200" b="0" i="0" u="none" strike="noStrike" cap="none" normalizeH="0" baseline="0" dirty="0">
                <a:ln>
                  <a:noFill/>
                </a:ln>
                <a:solidFill>
                  <a:schemeClr val="tx1"/>
                </a:solidFill>
                <a:effectLst/>
                <a:latin typeface="+mn-lt"/>
              </a:rPr>
              <a:t>Cloud Pak for Data Enterprise Edition</a:t>
            </a:r>
            <a:endParaRPr kumimoji="0" lang="en-US" sz="2800" b="0" i="0" u="none" strike="noStrike" cap="none" normalizeH="0" baseline="0" dirty="0">
              <a:ln>
                <a:noFill/>
              </a:ln>
              <a:solidFill>
                <a:schemeClr val="tx1"/>
              </a:solidFill>
              <a:effectLst/>
              <a:latin typeface="+mn-lt"/>
            </a:endParaRPr>
          </a:p>
        </p:txBody>
      </p:sp>
      <p:sp>
        <p:nvSpPr>
          <p:cNvPr id="7" name="TextBox 6">
            <a:extLst>
              <a:ext uri="{FF2B5EF4-FFF2-40B4-BE49-F238E27FC236}">
                <a16:creationId xmlns:a16="http://schemas.microsoft.com/office/drawing/2014/main" id="{A32588C1-6909-D99F-D2CD-297594EC4EAC}"/>
              </a:ext>
            </a:extLst>
          </p:cNvPr>
          <p:cNvSpPr txBox="1"/>
          <p:nvPr/>
        </p:nvSpPr>
        <p:spPr>
          <a:xfrm>
            <a:off x="17718049" y="7713902"/>
            <a:ext cx="568591" cy="1071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buSzPct val="100000"/>
            </a:pPr>
            <a:r>
              <a:rPr lang="en-US" sz="6600" dirty="0">
                <a:solidFill>
                  <a:schemeClr val="accent1"/>
                </a:solidFill>
                <a:cs typeface="Arial" panose="020B0604020202020204" pitchFamily="34" charset="0"/>
              </a:rPr>
              <a:t>+</a:t>
            </a:r>
            <a:endParaRPr lang="en-US" sz="2400" dirty="0">
              <a:solidFill>
                <a:schemeClr val="accent1"/>
              </a:solidFill>
              <a:cs typeface="Arial" panose="020B0604020202020204" pitchFamily="34" charset="0"/>
            </a:endParaRPr>
          </a:p>
        </p:txBody>
      </p:sp>
      <p:sp>
        <p:nvSpPr>
          <p:cNvPr id="9" name="TextBox 8">
            <a:extLst>
              <a:ext uri="{FF2B5EF4-FFF2-40B4-BE49-F238E27FC236}">
                <a16:creationId xmlns:a16="http://schemas.microsoft.com/office/drawing/2014/main" id="{CE0324FC-0A4D-1EF9-2052-17E2CB859CCB}"/>
              </a:ext>
            </a:extLst>
          </p:cNvPr>
          <p:cNvSpPr txBox="1"/>
          <p:nvPr/>
        </p:nvSpPr>
        <p:spPr>
          <a:xfrm>
            <a:off x="634462" y="4571902"/>
            <a:ext cx="10162581" cy="5765681"/>
          </a:xfrm>
          <a:prstGeom prst="rect">
            <a:avLst/>
          </a:prstGeom>
          <a:noFill/>
        </p:spPr>
        <p:txBody>
          <a:bodyPr wrap="square" rtlCol="0">
            <a:spAutoFit/>
          </a:bodyPr>
          <a:lstStyle/>
          <a:p>
            <a:pPr marL="571500" indent="-571500" defTabSz="685578">
              <a:spcAft>
                <a:spcPts val="450"/>
              </a:spcAft>
              <a:buFont typeface="Arial" panose="020B0604020202020204" pitchFamily="34" charset="0"/>
              <a:buChar char="•"/>
            </a:pPr>
            <a:r>
              <a:rPr lang="en-US" sz="4400" dirty="0">
                <a:ea typeface="IBM Plex Sans" charset="0"/>
                <a:cs typeface="Arial" panose="020B0604020202020204" pitchFamily="34" charset="0"/>
              </a:rPr>
              <a:t>Shared entitled with traditional/non-container product (no immediate workload migration needed)</a:t>
            </a:r>
          </a:p>
          <a:p>
            <a:pPr marL="571500" indent="-571500" defTabSz="685578">
              <a:spcAft>
                <a:spcPts val="450"/>
              </a:spcAft>
              <a:buFont typeface="Arial" panose="020B0604020202020204" pitchFamily="34" charset="0"/>
              <a:buChar char="•"/>
            </a:pPr>
            <a:endParaRPr lang="en-US" sz="4400" dirty="0">
              <a:ea typeface="IBM Plex Sans" charset="0"/>
              <a:cs typeface="Arial" panose="020B0604020202020204" pitchFamily="34" charset="0"/>
            </a:endParaRPr>
          </a:p>
          <a:p>
            <a:pPr marL="571500" indent="-571500" defTabSz="685578">
              <a:spcAft>
                <a:spcPts val="450"/>
              </a:spcAft>
              <a:buFont typeface="Arial" panose="020B0604020202020204" pitchFamily="34" charset="0"/>
              <a:buChar char="•"/>
            </a:pPr>
            <a:r>
              <a:rPr lang="en-US" sz="4400" dirty="0">
                <a:ea typeface="IBM Plex Sans" charset="0"/>
                <a:cs typeface="Arial" panose="020B0604020202020204" pitchFamily="34" charset="0"/>
              </a:rPr>
              <a:t>Charge metric: VPC</a:t>
            </a:r>
          </a:p>
          <a:p>
            <a:pPr marL="571500" indent="-571500" defTabSz="685578">
              <a:spcAft>
                <a:spcPts val="450"/>
              </a:spcAft>
              <a:buFont typeface="Arial" panose="020B0604020202020204" pitchFamily="34" charset="0"/>
              <a:buChar char="•"/>
            </a:pPr>
            <a:endParaRPr lang="en-US" sz="4400" dirty="0">
              <a:ea typeface="IBM Plex Sans" charset="0"/>
              <a:cs typeface="Arial" panose="020B0604020202020204" pitchFamily="34" charset="0"/>
            </a:endParaRPr>
          </a:p>
          <a:p>
            <a:pPr marL="571500" indent="-571500" defTabSz="685578">
              <a:spcAft>
                <a:spcPts val="450"/>
              </a:spcAft>
              <a:buFont typeface="Arial" panose="020B0604020202020204" pitchFamily="34" charset="0"/>
              <a:buChar char="•"/>
            </a:pPr>
            <a:r>
              <a:rPr lang="en-US" sz="4400" dirty="0">
                <a:ea typeface="IBM Plex Sans" charset="0"/>
                <a:cs typeface="Arial" panose="020B0604020202020204" pitchFamily="34" charset="0"/>
              </a:rPr>
              <a:t>Part types: Perpetual (Trade-up), Subscription (Upgrade)</a:t>
            </a:r>
          </a:p>
        </p:txBody>
      </p:sp>
      <p:sp>
        <p:nvSpPr>
          <p:cNvPr id="10" name="Rectangle 9">
            <a:extLst>
              <a:ext uri="{FF2B5EF4-FFF2-40B4-BE49-F238E27FC236}">
                <a16:creationId xmlns:a16="http://schemas.microsoft.com/office/drawing/2014/main" id="{E81ED8A9-DD7C-BE1F-46F9-A624D88E27E7}"/>
              </a:ext>
            </a:extLst>
          </p:cNvPr>
          <p:cNvSpPr/>
          <p:nvPr/>
        </p:nvSpPr>
        <p:spPr bwMode="auto">
          <a:xfrm>
            <a:off x="576073" y="12101073"/>
            <a:ext cx="6725631" cy="1230879"/>
          </a:xfrm>
          <a:prstGeom prst="rect">
            <a:avLst/>
          </a:prstGeom>
          <a:solidFill>
            <a:schemeClr val="bg1"/>
          </a:solidFill>
          <a:ln w="38100">
            <a:solidFill>
              <a:schemeClr val="accent5"/>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kumimoji="0" lang="en-US" sz="2800" u="none" strike="noStrike" cap="none" normalizeH="0" baseline="0" dirty="0">
                <a:ln>
                  <a:noFill/>
                </a:ln>
                <a:solidFill>
                  <a:schemeClr val="accent5"/>
                </a:solidFill>
                <a:effectLst/>
                <a:latin typeface="IBM Plex Sans Medium" panose="020B0503050203000203" pitchFamily="34" charset="0"/>
              </a:rPr>
              <a:t>Note: </a:t>
            </a:r>
            <a:r>
              <a:rPr kumimoji="0" lang="en-US" sz="2800" b="0" i="0" u="none" strike="noStrike" cap="none" normalizeH="0" baseline="0" dirty="0">
                <a:ln>
                  <a:noFill/>
                </a:ln>
                <a:solidFill>
                  <a:schemeClr val="accent5"/>
                </a:solidFill>
                <a:effectLst/>
                <a:latin typeface="+mn-lt"/>
              </a:rPr>
              <a:t>Modernization parts being deprecated Q3 2024. See slide 11!</a:t>
            </a:r>
          </a:p>
        </p:txBody>
      </p:sp>
    </p:spTree>
    <p:extLst>
      <p:ext uri="{BB962C8B-B14F-4D97-AF65-F5344CB8AC3E}">
        <p14:creationId xmlns:p14="http://schemas.microsoft.com/office/powerpoint/2010/main" val="764204645"/>
      </p:ext>
    </p:extLst>
  </p:cSld>
  <p:clrMapOvr>
    <a:masterClrMapping/>
  </p:clrMapOvr>
  <p:transition spd="med"/>
</p:sld>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29132</TotalTime>
  <Words>7411</Words>
  <Application>Microsoft Office PowerPoint</Application>
  <PresentationFormat>Custom</PresentationFormat>
  <Paragraphs>593</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IBM Plex Sans</vt:lpstr>
      <vt:lpstr>IBM Plex Sans Medium</vt:lpstr>
      <vt:lpstr>IBM Plex Sans SemiBold</vt:lpstr>
      <vt:lpstr>Times New Roman</vt:lpstr>
      <vt:lpstr>Arial</vt:lpstr>
      <vt:lpstr>IBM Plex Sans SmBld</vt:lpstr>
      <vt:lpstr>IBM Plex Sans Light</vt:lpstr>
      <vt:lpstr>IBM presentation enablement template</vt:lpstr>
      <vt:lpstr>IBM Cloud Pak for Data:  Seller Enablement </vt:lpstr>
      <vt:lpstr>Agenda</vt:lpstr>
      <vt:lpstr>PowerPoint Presentation</vt:lpstr>
      <vt:lpstr>IBM Cloud Pak for Data Arquitectura de información para IA</vt:lpstr>
      <vt:lpstr>Cloud Pak for Data v4.8 Packaging Details on Base Platform Services, Cartridges, &amp; Express Parts</vt:lpstr>
      <vt:lpstr>¿Qué es un cartridge?</vt:lpstr>
      <vt:lpstr>When to sell cartridges and why</vt:lpstr>
      <vt:lpstr>What is shared entitlement, and how does it work?</vt:lpstr>
      <vt:lpstr>What is a modernization upgrade?</vt:lpstr>
      <vt:lpstr>When to sell a modernization upgrade, and why</vt:lpstr>
      <vt:lpstr>NEW: Modernization Parts are retiring soon, Cloud Pak for Data Cartridges will take their place </vt:lpstr>
      <vt:lpstr>Why Cloud Pak for Data as-a-Service?</vt:lpstr>
      <vt:lpstr>¿Qué pueden hacer los clientes con estos servicios?</vt:lpstr>
      <vt:lpstr>Cloud Pak for Data – Closing the software and SaaS parity gap</vt:lpstr>
      <vt:lpstr>How the consumption-based pricing model works</vt:lpstr>
      <vt:lpstr>Is Cloud Pak for Data as a Service right for a client?</vt:lpstr>
      <vt:lpstr>Trial for Cloud Pak for Data as a Service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Plex embedded template – enablement version</dc:title>
  <dc:subject/>
  <dc:creator>Cailey Giorgi</dc:creator>
  <cp:keywords/>
  <dc:description/>
  <cp:lastModifiedBy>Barrera, JoseErnestoDavid</cp:lastModifiedBy>
  <cp:revision>145</cp:revision>
  <cp:lastPrinted>2023-02-08T15:46:20Z</cp:lastPrinted>
  <dcterms:created xsi:type="dcterms:W3CDTF">2023-01-13T17:40:38Z</dcterms:created>
  <dcterms:modified xsi:type="dcterms:W3CDTF">2024-08-09T17:00:21Z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a23c400-78e7-4d42-982d-273adef68ef9_Enabled">
    <vt:lpwstr>true</vt:lpwstr>
  </property>
  <property fmtid="{D5CDD505-2E9C-101B-9397-08002B2CF9AE}" pid="3" name="MSIP_Label_3a23c400-78e7-4d42-982d-273adef68ef9_SetDate">
    <vt:lpwstr>2024-04-25T17:12:32Z</vt:lpwstr>
  </property>
  <property fmtid="{D5CDD505-2E9C-101B-9397-08002B2CF9AE}" pid="4" name="MSIP_Label_3a23c400-78e7-4d42-982d-273adef68ef9_Method">
    <vt:lpwstr>Standard</vt:lpwstr>
  </property>
  <property fmtid="{D5CDD505-2E9C-101B-9397-08002B2CF9AE}" pid="5" name="MSIP_Label_3a23c400-78e7-4d42-982d-273adef68ef9_Name">
    <vt:lpwstr>3a23c400-78e7-4d42-982d-273adef68ef9</vt:lpwstr>
  </property>
  <property fmtid="{D5CDD505-2E9C-101B-9397-08002B2CF9AE}" pid="6" name="MSIP_Label_3a23c400-78e7-4d42-982d-273adef68ef9_SiteId">
    <vt:lpwstr>7fe14ab6-8f5d-4139-84bf-cd8aed0ee6b9</vt:lpwstr>
  </property>
  <property fmtid="{D5CDD505-2E9C-101B-9397-08002B2CF9AE}" pid="7" name="MSIP_Label_3a23c400-78e7-4d42-982d-273adef68ef9_ActionId">
    <vt:lpwstr>8c3ab310-c7e0-4991-a3eb-92021e1e2ee5</vt:lpwstr>
  </property>
  <property fmtid="{D5CDD505-2E9C-101B-9397-08002B2CF9AE}" pid="8" name="MSIP_Label_3a23c400-78e7-4d42-982d-273adef68ef9_ContentBits">
    <vt:lpwstr>0</vt:lpwstr>
  </property>
</Properties>
</file>